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Lst>
  <p:sldSz cx="9144000" cy="6858000" type="screen4x3"/>
  <p:notesSz cx="6858000" cy="9144000"/>
  <p:custDataLst>
    <p:tags r:id="rId15"/>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tags" Target="tags/tag1.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0B1F9B8-341D-4419-ACBA-568200E47AC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3D07806-7129-46EF-AA94-1623C9B2E8B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Schematic representation of NetREx architecture, modules and visualizations.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 on behalf of the Center for Excellence in Molecular Cell Science, Chinese Academy of Sciences.This is an Open Access article distributed under the terms of the Creative Commons Attribution-NonCommercial License (https://creativecommons.org/licenses/by-nc/4.0/),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51AFBC-83E0-4879-B348-7DB157D410B5}"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Time point–specific views for the extended neighbourhood for root-specific genes at (A) early time point of 1 h and (B) late time point of 12 h under drought stress.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 on behalf of the Center for Excellence in Molecular Cell Science, Chinese Academy of Sciences.This is an Open Access article distributed under the terms of the Creative Commons Attribution-NonCommercial License (https://creativecommons.org/licenses/by-nc/4.0/),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51AFBC-83E0-4879-B348-7DB157D410B5}"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Time point–specific views from the Network Viewer for root tissue at (A) 1h, (B) 3h, (C) 1day and shoot tissue at (D) 1h, (E) 3h and (F) 6h. The figure provides a comparative view of the transcriptional changes for the different time points along with tissue-specific gene connectivities.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 on behalf of the Center for Excellence in Molecular Cell Science, Chinese Academy of Sciences.This is an Open Access article distributed under the terms of the Creative Commons Attribution-NonCommercial License (https://creativecommons.org/licenses/by-nc/4.0/),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51AFBC-83E0-4879-B348-7DB157D410B5}" type="slidenum">
              <a:rPr lang="en-US" altLang="en-US" sz="1200"/>
              <a:t>11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 schematic representation of the ABA signalling pathway from the KEGG database.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 on behalf of the Center for Excellence in Molecular Cell Science, Chinese Academy of Sciences.This is an Open Access article distributed under the terms of the Creative Commons Attribution-NonCommercial License (https://creativecommons.org/licenses/by-nc/4.0/),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51AFBC-83E0-4879-B348-7DB157D410B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Heatmaps from the Expression Viewer for (A) the root tissue and (B) the shoot tissue under drought stress. The figure depicts transcriptional changes across time points after drought stress with genes having high positive fold change and those in blue having high negative fold change with respect to control (0 h, no stress).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 on behalf of the Center for Excellence in Molecular Cell Science, Chinese Academy of Sciences.This is an Open Access article distributed under the terms of the Creative Commons Attribution-NonCommercial License (https://creativecommons.org/licenses/by-nc/4.0/),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51AFBC-83E0-4879-B348-7DB157D410B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Default views for the Network Viewer from (A) the root tissue and (B) the shoot tissue under drought stress.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 on behalf of the Center for Excellence in Molecular Cell Science, Chinese Academy of Sciences.This is an Open Access article distributed under the terms of the Creative Commons Attribution-NonCommercial License (https://creativecommons.org/licenses/by-nc/4.0/),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51AFBC-83E0-4879-B348-7DB157D410B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Neighbourhood View of 13 root-specific genes with (A) default view and (B) module views under drought stress.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 on behalf of the Center for Excellence in Molecular Cell Science, Chinese Academy of Sciences.This is an Open Access article distributed under the terms of the Creative Commons Attribution-NonCommercial License (https://creativecommons.org/licenses/by-nc/4.0/),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51AFBC-83E0-4879-B348-7DB157D410B5}"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Time point–specific views for the extended neighbourhood for shoot-specific genes at early time points (A and B) and late time points (C and 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 on behalf of the Center for Excellence in Molecular Cell Science, Chinese Academy of Sciences.This is an Open Access article distributed under the terms of the Creative Commons Attribution-NonCommercial License (https://creativecommons.org/licenses/by-nc/4.0/),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51AFBC-83E0-4879-B348-7DB157D410B5}"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Neighbourhood View of 17 shoot-specific genes with (A) default view and (B) module views under drought stress.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 on behalf of the Center for Excellence in Molecular Cell Science, Chinese Academy of Sciences.This is an Open Access article distributed under the terms of the Creative Commons Attribution-NonCommercial License (https://creativecommons.org/licenses/by-nc/4.0/),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51AFBC-83E0-4879-B348-7DB157D410B5}"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Expression profile of OsPHR3 from IC4R across different tissues and developmental stages.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 on behalf of the Center for Excellence in Molecular Cell Science, Chinese Academy of Sciences.This is an Open Access article distributed under the terms of the Creative Commons Attribution-NonCommercial License (https://creativecommons.org/licenses/by-nc/4.0/),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51AFBC-83E0-4879-B348-7DB157D410B5}"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Module views of the Network Viewer for (A) the root tissue and (B) the shoot tissue under drought stress.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2022. Published by Oxford University Press on behalf of the Center for Excellence in Molecular Cell Science, Chinese Academy of Sciences.This is an Open Access article distributed under the terms of the Creative Commons Attribution-NonCommercial License (https://creativecommons.org/licenses/by-nc/4.0/),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51AFBC-83E0-4879-B348-7DB157D410B5}"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ac06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database/baac060"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database/baac060"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ac060"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ac060"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ac060"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ac060"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ac060"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database/baac060"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database/baac060"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database/baac060"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baac060, </a:t>
            </a:r>
            <a:r>
              <a:rPr lang="en-US" altLang="en-US" sz="1000">
                <a:solidFill>
                  <a:srgbClr val="333333"/>
                </a:solidFill>
                <a:hlinkClick r:id="rId3"/>
              </a:rPr>
              <a:t>https://doi.org/10.1093/database/baac060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Schematic representation of NetREx architecture, modules and visualizations.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10942"/>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baac060, </a:t>
            </a:r>
            <a:r>
              <a:rPr lang="en-US" altLang="en-US" sz="1000">
                <a:solidFill>
                  <a:srgbClr val="333333"/>
                </a:solidFill>
                <a:hlinkClick r:id="rId3"/>
              </a:rPr>
              <a:t>https://doi.org/10.1093/database/baac060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Time point–specific views for the extended neighbourhood for root-specific genes at (A) early time point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10942"/>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baac060, </a:t>
            </a:r>
            <a:r>
              <a:rPr lang="en-US" altLang="en-US" sz="1000">
                <a:solidFill>
                  <a:srgbClr val="333333"/>
                </a:solidFill>
                <a:hlinkClick r:id="rId3"/>
              </a:rPr>
              <a:t>https://doi.org/10.1093/database/baac060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Time point–specific views from the Network Viewer for root tissue at (A) 1h, (B) 3h, (C) 1day and shoot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6605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baac060, </a:t>
            </a:r>
            <a:r>
              <a:rPr lang="en-US" altLang="en-US" sz="1000">
                <a:solidFill>
                  <a:srgbClr val="333333"/>
                </a:solidFill>
                <a:hlinkClick r:id="rId3"/>
              </a:rPr>
              <a:t>https://doi.org/10.1093/database/baac060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 schematic representation of the ABA signalling pathway from the KEGG database.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376413"/>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baac060, </a:t>
            </a:r>
            <a:r>
              <a:rPr lang="en-US" altLang="en-US" sz="1000">
                <a:solidFill>
                  <a:srgbClr val="333333"/>
                </a:solidFill>
                <a:hlinkClick r:id="rId3"/>
              </a:rPr>
              <a:t>https://doi.org/10.1093/database/baac060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Heatmaps from the Expression Viewer for (A) the root tissue and (B) the shoot tissue under drought stress.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5861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baac060, </a:t>
            </a:r>
            <a:r>
              <a:rPr lang="en-US" altLang="en-US" sz="1000">
                <a:solidFill>
                  <a:srgbClr val="333333"/>
                </a:solidFill>
                <a:hlinkClick r:id="rId3"/>
              </a:rPr>
              <a:t>https://doi.org/10.1093/database/baac060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Default views for the Network Viewer from (A) the root tissue and (B) the shoot tissue under drought stress.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26636"/>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baac060, </a:t>
            </a:r>
            <a:r>
              <a:rPr lang="en-US" altLang="en-US" sz="1000">
                <a:solidFill>
                  <a:srgbClr val="333333"/>
                </a:solidFill>
                <a:hlinkClick r:id="rId3"/>
              </a:rPr>
              <a:t>https://doi.org/10.1093/database/baac060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Neighbourhood View of 13 root-specific genes with (A) default view and (B) module views under drought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10942"/>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baac060, </a:t>
            </a:r>
            <a:r>
              <a:rPr lang="en-US" altLang="en-US" sz="1000">
                <a:solidFill>
                  <a:srgbClr val="333333"/>
                </a:solidFill>
                <a:hlinkClick r:id="rId3"/>
              </a:rPr>
              <a:t>https://doi.org/10.1093/database/baac060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Time point–specific views for the extended neighbourhood for shoot-specific genes at early time points (A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76500" y="1371600"/>
            <a:ext cx="4198234"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baac060, </a:t>
            </a:r>
            <a:r>
              <a:rPr lang="en-US" altLang="en-US" sz="1000">
                <a:solidFill>
                  <a:srgbClr val="333333"/>
                </a:solidFill>
                <a:hlinkClick r:id="rId3"/>
              </a:rPr>
              <a:t>https://doi.org/10.1093/database/baac060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Neighbourhood View of 17 shoot-specific genes with (A) default view and (B) module views under drought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86855"/>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baac060, </a:t>
            </a:r>
            <a:r>
              <a:rPr lang="en-US" altLang="en-US" sz="1000">
                <a:solidFill>
                  <a:srgbClr val="333333"/>
                </a:solidFill>
                <a:hlinkClick r:id="rId3"/>
              </a:rPr>
              <a:t>https://doi.org/10.1093/database/baac060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Expression profile of OsPHR3 from IC4R across different tissues and developmental stages.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62583"/>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2022, , 2022, baac060, </a:t>
            </a:r>
            <a:r>
              <a:rPr lang="en-US" altLang="en-US" sz="1000">
                <a:solidFill>
                  <a:srgbClr val="333333"/>
                </a:solidFill>
                <a:hlinkClick r:id="rId3"/>
              </a:rPr>
              <a:t>https://doi.org/10.1093/database/baac060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Module views of the Network Viewer for (A) the root tissue and (B) the shoot tissue under drought stress.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3028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33</Paragraphs>
  <Slides>11</Slides>
  <Notes>11</Notes>
  <TotalTime>3343</TotalTime>
  <HiddenSlides>0</HiddenSlides>
  <MMClips>0</MMClips>
  <ScaleCrop>0</ScaleCrop>
  <HeadingPairs>
    <vt:vector baseType="variant" size="4">
      <vt:variant>
        <vt:lpstr>Theme</vt:lpstr>
      </vt:variant>
      <vt:variant>
        <vt:i4>1</vt:i4>
      </vt:variant>
      <vt:variant>
        <vt:lpstr>Slide Titles</vt:lpstr>
      </vt:variant>
      <vt:variant>
        <vt:i4>11</vt:i4>
      </vt:variant>
    </vt:vector>
  </HeadingPairs>
  <TitlesOfParts>
    <vt:vector baseType="lpstr" size="12">
      <vt:lpstr>13_Office Theme</vt:lpstr>
      <vt:lpstr>Figure 1. Schematic representation of NetREx architecture, modules and visualizations.
</vt:lpstr>
      <vt:lpstr>Figure 2. A schematic representation of the ABA signalling pathway from the KEGG database.
</vt:lpstr>
      <vt:lpstr>Figure 3. Heatmaps from the Expression Viewer for (A) the root tissue and (B) the shoot tissue under drought stress. ...</vt:lpstr>
      <vt:lpstr>Figure 4. Default views for the Network Viewer from (A) the root tissue and (B) the shoot tissue under drought stress.
</vt:lpstr>
      <vt:lpstr>Figure 7. Neighbourhood View of 13 root-specific genes with (A) default view and (B) module views under drought ...</vt:lpstr>
      <vt:lpstr>Figure 11. Time point–specific views for the extended neighbourhood for shoot-specific genes at early time points (A and ...</vt:lpstr>
      <vt:lpstr>Figure 10. Neighbourhood View of 17 shoot-specific genes with (A) default view and (B) module views under drought ...</vt:lpstr>
      <vt:lpstr>Figure 9. Expression profile of OsPHR3 from IC4R across different tissues and developmental stages.
</vt:lpstr>
      <vt:lpstr>Figure 6. Module views of the Network Viewer for (A) the root tissue and (B) the shoot tissue under drought stress.
</vt:lpstr>
      <vt:lpstr>Figure 8. Time point–specific views for the extended neighbourhood for root-specific genes at (A) early time point of ...</vt:lpstr>
      <vt:lpstr>Figure 5. Time point–specific views from the Network Viewer for root tissue at (A) 1h, (B) 3h, (C) 1day and shoot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2024-05-05T17:47:35Z</dcterms:modified>
</cp:coreProperties>
</file>