
<file path=[Content_Types].xml><?xml version="1.0" encoding="utf-8"?>
<Types xmlns="http://schemas.openxmlformats.org/package/2006/content-types">
  <Default Extension="rels" ContentType="application/vnd.openxmlformats-package.relationships+xml"/>
  <Default Extension="jpeg" ContentType="image/jpeg"/>
  <Default Extension="png" ContentType="image/png"/>
  <Override PartName="/docProps/app.xml" ContentType="application/vnd.openxmlformats-officedocument.extended-properties+xml"/>
  <Override PartName="/docProps/core.xml" ContentType="application/vnd.openxmlformats-package.core-properties+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presentation.xml" ContentType="application/vnd.openxmlformats-officedocument.presentationml.presentation.main+xml"/>
  <Override PartName="/ppt/presProps.xml" ContentType="application/vnd.openxmlformats-officedocument.presentationml.presProps+xml"/>
  <Override PartName="/ppt/slideLayouts/slideLayout1.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&#65279;<?xml version="1.0" encoding="utf-8" standalone="yes"?><Relationships xmlns="http://schemas.openxmlformats.org/package/2006/relationships"><Relationship Id="rId1" Type="http://schemas.openxmlformats.org/officeDocument/2006/relationships/officeDocument" Target="ppt/presentation.xml" /><Relationship Id="rId2" Type="http://schemas.openxmlformats.org/package/2006/relationships/metadata/core-properties" Target="docProps/core.xml" /><Relationship Id="rId3" Type="http://schemas.openxmlformats.org/officeDocument/2006/relationships/extended-properties" Target="docProps/app.xml" /><Relationship Id="rId4" Type="http://schemas.openxmlformats.org/package/2006/relationships/metadata/thumbnail" Target="docProps/thumbnail.jpeg" /></Relationships>
</file>

<file path=ppt/presentation.xml><?xml version="1.0" encoding="utf-8"?>
<!--Generated by Aspose.Slides for .NET 19.1-->
<p:presentation xmlns:r="http://schemas.openxmlformats.org/officeDocument/2006/relationships" xmlns:a="http://schemas.openxmlformats.org/drawingml/2006/main" xmlns:p="http://schemas.openxmlformats.org/presentationml/2006/main">
  <p:sldMasterIdLst>
    <p:sldMasterId id="2147484689" r:id="rId1"/>
  </p:sldMasterIdLst>
  <p:notesMasterIdLst>
    <p:notesMasterId r:id="rId2"/>
  </p:notesMasterIdLst>
  <p:handoutMasterIdLst>
    <p:handoutMasterId r:id="rId3"/>
  </p:handoutMasterIdLst>
  <p:sldIdLst>
    <p:sldId id="265" r:id="rId4"/>
    <p:sldId id="268" r:id="rId5"/>
    <p:sldId id="271" r:id="rId6"/>
    <p:sldId id="274" r:id="rId7"/>
    <p:sldId id="277" r:id="rId8"/>
    <p:sldId id="280" r:id="rId9"/>
  </p:sldIdLst>
  <p:sldSz cx="9144000" cy="6858000" type="screen4x3"/>
  <p:notesSz cx="6858000" cy="9144000"/>
  <p:custDataLst>
    <p:tags r:id="rId10"/>
  </p:custDataLst>
  <p:defaultTextStyle>
    <a:defPPr>
      <a:defRPr lang="en-US"/>
    </a:defPPr>
    <a:lvl1pPr marL="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5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presentationPr>
</file>

<file path=ppt/tableStyles.xml><?xml version="1.0" encoding="utf-8"?>
<a:tblStyleLst xmlns:r="http://schemas.openxmlformats.org/officeDocument/2006/relationships"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286"/>
    <p:restoredTop sz="87370"/>
  </p:normalViewPr>
  <p:slideViewPr>
    <p:cSldViewPr>
      <p:cViewPr varScale="1">
        <p:scale>
          <a:sx n="96" d="100"/>
          <a:sy n="96" d="100"/>
        </p:scale>
        <p:origin x="0" y="0"/>
      </p:cViewPr>
    </p:cSldViewPr>
  </p:slideViewPr>
  <p:notesViewPr>
    <p:cSldViewPr>
      <p:cViewPr varScale="1">
        <p:scale>
          <a:sx n="83" d="100"/>
          <a:sy n="83" d="100"/>
        </p:scale>
        <p:origin x="0" y="0"/>
      </p:cViewPr>
    </p:cSldViewPr>
  </p:notesViewPr>
</p:viewPr>
</file>

<file path=ppt/_rels/presentation.xml.rels>&#65279;<?xml version="1.0" encoding="utf-8" standalone="yes"?><Relationships xmlns="http://schemas.openxmlformats.org/package/2006/relationships"><Relationship Id="rId1" Type="http://schemas.openxmlformats.org/officeDocument/2006/relationships/slideMaster" Target="slideMasters/slideMaster1.xml" /><Relationship Id="rId10" Type="http://schemas.openxmlformats.org/officeDocument/2006/relationships/tags" Target="tags/tag1.xml" /><Relationship Id="rId11" Type="http://schemas.openxmlformats.org/officeDocument/2006/relationships/presProps" Target="presProps.xml" /><Relationship Id="rId12" Type="http://schemas.openxmlformats.org/officeDocument/2006/relationships/viewProps" Target="viewProps.xml" /><Relationship Id="rId13" Type="http://schemas.openxmlformats.org/officeDocument/2006/relationships/theme" Target="theme/theme1.xml" /><Relationship Id="rId14" Type="http://schemas.openxmlformats.org/officeDocument/2006/relationships/tableStyles" Target="tableStyles.xml" /><Relationship Id="rId2" Type="http://schemas.openxmlformats.org/officeDocument/2006/relationships/notesMaster" Target="notesMasters/notesMaster1.xml" /><Relationship Id="rId3" Type="http://schemas.openxmlformats.org/officeDocument/2006/relationships/handoutMaster" Target="handoutMasters/handoutMaster1.xml" /><Relationship Id="rId4" Type="http://schemas.openxmlformats.org/officeDocument/2006/relationships/slide" Target="slides/slide1.xml" /><Relationship Id="rId5" Type="http://schemas.openxmlformats.org/officeDocument/2006/relationships/slide" Target="slides/slide2.xml" /><Relationship Id="rId6" Type="http://schemas.openxmlformats.org/officeDocument/2006/relationships/slide" Target="slides/slide3.xml" /><Relationship Id="rId7" Type="http://schemas.openxmlformats.org/officeDocument/2006/relationships/slide" Target="slides/slide4.xml" /><Relationship Id="rId8" Type="http://schemas.openxmlformats.org/officeDocument/2006/relationships/slide" Target="slides/slide5.xml" /><Relationship Id="rId9" Type="http://schemas.openxmlformats.org/officeDocument/2006/relationships/slide" Target="slides/slide6.xml" /></Relationships>
</file>

<file path=ppt/handoutMasters/_rels/handoutMaster1.xml.rels>&#65279;<?xml version="1.0" encoding="utf-8" standalone="yes"?><Relationships xmlns="http://schemas.openxmlformats.org/package/2006/relationships"><Relationship Id="rId1" Type="http://schemas.openxmlformats.org/officeDocument/2006/relationships/theme" Target="../theme/theme3.xml" /></Relationships>
</file>

<file path=ppt/handoutMasters/handoutMaster1.xml><?xml version="1.0" encoding="utf-8"?>
<p:handoutMaster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name="">
    <p:bg>
      <p:bgPr>
        <a:solidFill>
          <a:schemeClr val="bg1"/>
        </a:solidFill>
      </p:bgPr>
    </p:bg>
    <p:spTree>
      <p:nvGrpSpPr>
        <p:cNvPr id="1" name=""/>
        <p:cNvGrpSpPr/>
        <p:nvPr/>
      </p:nvGrpSpPr>
      <p:grpSpPr/>
      <p:sp>
        <p:nvSpPr>
          <p:cNvPr id="4098" name="Header Placeholder 1"/>
          <p:cNvSpPr>
            <a:spLocks noGrp="1"/>
          </p:cNvSpPr>
          <p:nvPr>
            <p:ph type="hdr" sz="quarter"/>
          </p:nvPr>
        </p:nvSpPr>
        <p:spPr bwMode="auto">
          <a:xfrm>
            <a:off x="0"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eaLnBrk="1" hangingPunct="1">
              <a:defRPr sz="1200">
                <a:latin typeface="Calibri"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099" name="Date Placeholder 2"/>
          <p:cNvSpPr>
            <a:spLocks noGrp="1"/>
          </p:cNvSpPr>
          <p:nvPr>
            <p:ph type="dt" sz="quarter" idx="1"/>
          </p:nvPr>
        </p:nvSpPr>
        <p:spPr bwMode="auto">
          <a:xfrm>
            <a:off x="3884613"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algn="r" eaLnBrk="1" hangingPunct="1">
              <a:defRPr sz="1200">
                <a:latin typeface="Calibri" pitchFamily="34" charset="0"/>
                <a:ea typeface="ＭＳ Ｐゴシック" pitchFamily="34" charset="-128"/>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CF17B615-C876-4B87-997A-F321F976F354}" type="hfDateTime">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pPr marL="0" marR="0" lvl="0" indent="0" algn="r" defTabSz="914400" rtl="0" eaLnBrk="1" fontAlgn="base" latinLnBrk="0" hangingPunct="1">
                <a:lnSpc>
                  <a:spcPct val="100000"/>
                </a:lnSpc>
                <a:spcBef>
                  <a:spcPct val="0"/>
                </a:spcBef>
                <a:spcAft>
                  <a:spcPct val="0"/>
                </a:spcAft>
                <a:buClrTx/>
                <a:buSzTx/>
                <a:buFontTx/>
                <a:buNone/>
                <a:defRPr/>
              </a:pPr>
              <a:t>*</a:t>
            </a:fld>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100" name="Footer Placeholder 3"/>
          <p:cNvSpPr>
            <a:spLocks noGrp="1"/>
          </p:cNvSpPr>
          <p:nvPr>
            <p:ph type="ftr" sz="quarter" idx="2"/>
          </p:nvPr>
        </p:nvSpPr>
        <p:spPr bwMode="auto">
          <a:xfrm>
            <a:off x="0" y="8685213"/>
            <a:ext cx="2971800" cy="457200"/>
          </a:xfrm>
          <a:prstGeom prst="rect">
            <a:avLst/>
          </a:prstGeom>
          <a:noFill/>
          <a:ln>
            <a:noFill/>
          </a:ln>
        </p:spPr>
        <p:txBody>
          <a:bodyPr vert="horz" wrap="square" lIns="91440" tIns="45720" rIns="91440" bIns="45720" numCol="1" anchor="b" anchorCtr="0" compatLnSpc="1">
            <a:prstTxWarp prst="textNoShape">
              <a:avLst/>
            </a:prstTxWarp>
          </a:bodyPr>
          <a:lstStyle>
            <a:lvl1pPr eaLnBrk="1" hangingPunct="1">
              <a:defRPr sz="1200">
                <a:latin typeface="Calibri"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101" name="Slide Number Placeholder 4"/>
          <p:cNvSpPr>
            <a:spLocks noGrp="1"/>
          </p:cNvSpPr>
          <p:nvPr>
            <p:ph type="sldNum" sz="quarter" idx="3"/>
          </p:nvPr>
        </p:nvSpPr>
        <p:spPr bwMode="auto">
          <a:xfrm>
            <a:off x="3884612" y="8685212"/>
            <a:ext cx="2971800" cy="457200"/>
          </a:xfrm>
          <a:prstGeom prst="rect">
            <a:avLst/>
          </a:prstGeom>
          <a:noFill/>
          <a:ln>
            <a:noFill/>
          </a:ln>
        </p:spPr>
        <p:txBody>
          <a:bodyPr numCol="1" anchor="b" anchorCtr="0" compatLnSpc="1">
            <a:prstTxWarp prst="textNoShape">
              <a:avLst/>
            </a:prstTxWarp>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83861D0F-3ADF-410F-9982-AB452510100D}" type="slidenum">
              <a:rPr lang="en-US" altLang="en-US" sz="1200">
                <a:latin typeface="Calibri" pitchFamily="34" charset="0"/>
              </a:rPr>
              <a:t>*</a:t>
            </a:fld>
            <a:endParaRPr lang="en-US" altLang="en-US" sz="1200">
              <a:latin typeface="Calibri" pitchFamily="34" charset="0"/>
            </a:endParaRPr>
          </a:p>
        </p:txBody>
      </p:sp>
    </p:spTree>
  </p:cSld>
  <p:clrMap bg1="lt1" tx1="dk1" bg2="lt2" tx2="dk2" accent1="accent1" accent2="accent2" accent3="accent3" accent4="accent4" accent5="accent5" accent6="accent6" hlink="hlink" folHlink="folHlink"/>
</p:handoutMaster>
</file>

<file path=ppt/notesMasters/_rels/notesMaster1.xml.rels>&#65279;<?xml version="1.0" encoding="utf-8" standalone="yes"?><Relationships xmlns="http://schemas.openxmlformats.org/package/2006/relationships"><Relationship Id="rId1" Type="http://schemas.openxmlformats.org/officeDocument/2006/relationships/theme" Target="../theme/theme2.xml" /></Relationships>
</file>

<file path=ppt/notesMasters/notesMaster1.xml><?xml version="1.0" encoding="utf-8"?>
<p:notesMaster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name="">
    <p:bg>
      <p:bgPr>
        <a:solidFill>
          <a:schemeClr val="bg1"/>
        </a:solidFill>
      </p:bgPr>
    </p:bg>
    <p:spTree>
      <p:nvGrpSpPr>
        <p:cNvPr id="1" name=""/>
        <p:cNvGrpSpPr/>
        <p:nvPr/>
      </p:nvGrpSpPr>
      <p:grpSpPr/>
      <p:sp>
        <p:nvSpPr>
          <p:cNvPr id="3074" name="Header Placeholder 1"/>
          <p:cNvSpPr>
            <a:spLocks noGrp="1"/>
          </p:cNvSpPr>
          <p:nvPr>
            <p:ph type="hdr" sz="quarter"/>
          </p:nvPr>
        </p:nvSpPr>
        <p:spPr bwMode="auto">
          <a:xfrm>
            <a:off x="0"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eaLnBrk="1" hangingPunct="1">
              <a:defRPr sz="1200">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5" name="Date Placeholder 2"/>
          <p:cNvSpPr>
            <a:spLocks noGrp="1"/>
          </p:cNvSpPr>
          <p:nvPr>
            <p:ph type="dt" idx="1"/>
          </p:nvPr>
        </p:nvSpPr>
        <p:spPr bwMode="auto">
          <a:xfrm>
            <a:off x="3884613"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algn="r" eaLnBrk="1" hangingPunct="1">
              <a:defRPr sz="1200">
                <a:latin typeface="Arial" pitchFamily="34" charset="0"/>
                <a:ea typeface="ＭＳ Ｐゴシック" pitchFamily="34" charset="-128"/>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DD5F84B5-E5E8-4C35-824D-0929C2A45FB2}" type="hfDateTime">
              <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rPr>
              <a:pPr marL="0" marR="0" lvl="0" indent="0" algn="r" defTabSz="914400" rtl="0" eaLnBrk="1" fontAlgn="base" latinLnBrk="0" hangingPunct="1">
                <a:lnSpc>
                  <a:spcPct val="100000"/>
                </a:lnSpc>
                <a:spcBef>
                  <a:spcPct val="0"/>
                </a:spcBef>
                <a:spcAft>
                  <a:spcPct val="0"/>
                </a:spcAft>
                <a:buClrTx/>
                <a:buSzTx/>
                <a:buFontTx/>
                <a:buNone/>
                <a:defRPr/>
              </a:pPr>
              <a:t>*</a:t>
            </a:fld>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6"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miter lim="800000"/>
          </a:ln>
        </p:spPr>
      </p:sp>
      <p:sp>
        <p:nvSpPr>
          <p:cNvPr id="3077" name="Notes Placeholder 4"/>
          <p:cNvSpPr>
            <a:spLocks noGrp="1"/>
          </p:cNvSpPr>
          <p:nvPr>
            <p:ph type="body" sz="quarter" idx="3"/>
          </p:nvPr>
        </p:nvSpPr>
        <p:spPr bwMode="auto">
          <a:xfrm>
            <a:off x="685800" y="4343400"/>
            <a:ext cx="5486400" cy="4114800"/>
          </a:xfrm>
          <a:prstGeom prst="rect">
            <a:avLst/>
          </a:prstGeom>
          <a:noFill/>
          <a:ln>
            <a:noFill/>
          </a:ln>
        </p:spPr>
        <p:txBody>
          <a:bodyPr vert="horz" wrap="square" lIns="91440" tIns="45720" rIns="91440" bIns="45720" numCol="1" anchor="t" anchorCtr="0" compatLnSpc="1">
            <a:prstTxWarp prst="textNoShape">
              <a:avLst/>
            </a:prstTxWarp>
          </a:bodyPr>
          <a:lstStyle/>
          <a:p>
            <a:pPr marL="0" marR="0" lvl="0"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Click to edit Master text styles</a:t>
            </a:r>
          </a:p>
          <a:p>
            <a:pPr marL="457200" marR="0" lvl="1"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Second level</a:t>
            </a:r>
          </a:p>
          <a:p>
            <a:pPr marL="914400" marR="0" lvl="2"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Third level</a:t>
            </a:r>
          </a:p>
          <a:p>
            <a:pPr marL="1371600" marR="0" lvl="3"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Fourth level</a:t>
            </a:r>
          </a:p>
          <a:p>
            <a:pPr marL="1828800" marR="0" lvl="4"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Fifth level</a:t>
            </a:r>
          </a:p>
        </p:txBody>
      </p:sp>
      <p:sp>
        <p:nvSpPr>
          <p:cNvPr id="3078" name="Footer Placeholder 5"/>
          <p:cNvSpPr>
            <a:spLocks noGrp="1"/>
          </p:cNvSpPr>
          <p:nvPr>
            <p:ph type="ftr" sz="quarter" idx="4"/>
          </p:nvPr>
        </p:nvSpPr>
        <p:spPr bwMode="auto">
          <a:xfrm>
            <a:off x="0" y="8685213"/>
            <a:ext cx="2971800" cy="457200"/>
          </a:xfrm>
          <a:prstGeom prst="rect">
            <a:avLst/>
          </a:prstGeom>
          <a:noFill/>
          <a:ln>
            <a:noFill/>
          </a:ln>
        </p:spPr>
        <p:txBody>
          <a:bodyPr vert="horz" wrap="square" lIns="91440" tIns="45720" rIns="91440" bIns="45720" numCol="1" anchor="b" anchorCtr="0" compatLnSpc="1">
            <a:prstTxWarp prst="textNoShape">
              <a:avLst/>
            </a:prstTxWarp>
          </a:bodyPr>
          <a:lstStyle>
            <a:lvl1pPr eaLnBrk="1" hangingPunct="1">
              <a:defRPr sz="1200">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9" name="Slide Number Placeholder 6"/>
          <p:cNvSpPr>
            <a:spLocks noGrp="1"/>
          </p:cNvSpPr>
          <p:nvPr>
            <p:ph type="sldNum" sz="quarter" idx="5"/>
          </p:nvPr>
        </p:nvSpPr>
        <p:spPr bwMode="auto">
          <a:xfrm>
            <a:off x="3884612" y="8685212"/>
            <a:ext cx="2971800" cy="457200"/>
          </a:xfrm>
          <a:prstGeom prst="rect">
            <a:avLst/>
          </a:prstGeom>
          <a:noFill/>
          <a:ln>
            <a:noFill/>
          </a:ln>
        </p:spPr>
        <p:txBody>
          <a:bodyPr numCol="1" anchor="b" anchorCtr="0" compatLnSpc="1">
            <a:prstTxWarp prst="textNoShape">
              <a:avLst/>
            </a:prstTxWarp>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A8077444-675B-4A83-A5CE-E8A1FD093FC5}" type="slidenum">
              <a:rPr lang="en-US" altLang="en-US" sz="1200"/>
              <a:t>*</a:t>
            </a:fld>
            <a:endParaRPr lang="en-US" altLang="en-US" sz="1200"/>
          </a:p>
        </p:txBody>
      </p:sp>
    </p:spTree>
  </p:cSld>
  <p:clrMap bg1="lt1" tx1="dk1" bg2="lt2" tx2="dk2" accent1="accent1" accent2="accent2" accent3="accent3" accent4="accent4" accent5="accent5" accent6="accent6" hlink="hlink" folHlink="folHlink"/>
  <p:notesStyle/>
</p:notesMaster>
</file>

<file path=ppt/notesSlides/_rels/notesSlide1.xml.rels>&#65279;<?xml version="1.0" encoding="utf-8" standalone="yes"?><Relationships xmlns="http://schemas.openxmlformats.org/package/2006/relationships"><Relationship Id="rId1" Type="http://schemas.openxmlformats.org/officeDocument/2006/relationships/slide" Target="../slides/slide1.xml" /><Relationship Id="rId2" Type="http://schemas.openxmlformats.org/officeDocument/2006/relationships/notesMaster" Target="../notesMasters/notesMaster1.xml" /></Relationships>
</file>

<file path=ppt/notesSlides/_rels/notesSlide2.xml.rels>&#65279;<?xml version="1.0" encoding="utf-8" standalone="yes"?><Relationships xmlns="http://schemas.openxmlformats.org/package/2006/relationships"><Relationship Id="rId1" Type="http://schemas.openxmlformats.org/officeDocument/2006/relationships/slide" Target="../slides/slide2.xml" /><Relationship Id="rId2" Type="http://schemas.openxmlformats.org/officeDocument/2006/relationships/notesMaster" Target="../notesMasters/notesMaster1.xml" /></Relationships>
</file>

<file path=ppt/notesSlides/_rels/notesSlide3.xml.rels>&#65279;<?xml version="1.0" encoding="utf-8" standalone="yes"?><Relationships xmlns="http://schemas.openxmlformats.org/package/2006/relationships"><Relationship Id="rId1" Type="http://schemas.openxmlformats.org/officeDocument/2006/relationships/slide" Target="../slides/slide3.xml" /><Relationship Id="rId2" Type="http://schemas.openxmlformats.org/officeDocument/2006/relationships/notesMaster" Target="../notesMasters/notesMaster1.xml" /></Relationships>
</file>

<file path=ppt/notesSlides/_rels/notesSlide4.xml.rels>&#65279;<?xml version="1.0" encoding="utf-8" standalone="yes"?><Relationships xmlns="http://schemas.openxmlformats.org/package/2006/relationships"><Relationship Id="rId1" Type="http://schemas.openxmlformats.org/officeDocument/2006/relationships/slide" Target="../slides/slide4.xml" /><Relationship Id="rId2" Type="http://schemas.openxmlformats.org/officeDocument/2006/relationships/notesMaster" Target="../notesMasters/notesMaster1.xml" /></Relationships>
</file>

<file path=ppt/notesSlides/_rels/notesSlide5.xml.rels>&#65279;<?xml version="1.0" encoding="utf-8" standalone="yes"?><Relationships xmlns="http://schemas.openxmlformats.org/package/2006/relationships"><Relationship Id="rId1" Type="http://schemas.openxmlformats.org/officeDocument/2006/relationships/slide" Target="../slides/slide5.xml" /><Relationship Id="rId2" Type="http://schemas.openxmlformats.org/officeDocument/2006/relationships/notesMaster" Target="../notesMasters/notesMaster1.xml" /></Relationships>
</file>

<file path=ppt/notesSlides/_rels/notesSlide6.xml.rels>&#65279;<?xml version="1.0" encoding="utf-8" standalone="yes"?><Relationships xmlns="http://schemas.openxmlformats.org/package/2006/relationships"><Relationship Id="rId1" Type="http://schemas.openxmlformats.org/officeDocument/2006/relationships/slide" Target="../slides/slide6.xml" /><Relationship Id="rId2" Type="http://schemas.openxmlformats.org/officeDocument/2006/relationships/notesMaster" Target="../notesMasters/notesMaster1.xml" /></Relationships>
</file>

<file path=ppt/notesSlides/notesSlide1.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6. </a:t>
            </a:r>
            <a:r>
              <a:rPr lang="en-US" altLang="en-US">
                <a:latin typeface="Arial" pitchFamily="34" charset="0"/>
                <a:ea typeface="Arial" pitchFamily="34" charset="0"/>
              </a:rPr>
              <a:t>‘Download’ and ‘Tools’ modules. (A) ‘Download’ module, providing genome, transcriptome, variation and resequencing files to download. (B) BLAST Tool. (C) JBrowse tool. (D) Publication tool.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Author(s) 2022. Published by Oxford University Press.This is an Open Access article distributed under the terms of the Creative Commons Attribution-NonCommercial License (https://creativecommons.org/licenses/by-nc/4.0/), which permits non-commercial re-use, distribution, and reproduction in any medium, provided the original work is properly cited. For commercial re-use, please contact journals.permissions@oup.com</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8CA3A447-2CA6-427C-8626-0C9FFE421014}" type="slidenum">
              <a:rPr lang="en-US" altLang="en-US" sz="1200"/>
              <a:t>1</a:t>
            </a:fld>
            <a:endParaRPr lang="en-US" altLang="en-US" sz="1200"/>
          </a:p>
        </p:txBody>
      </p:sp>
    </p:spTree>
  </p:cSld>
  <p:clrMapOvr>
    <a:masterClrMapping/>
  </p:clrMapOvr>
</p:notes>
</file>

<file path=ppt/notesSlides/notesSlide2.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5. </a:t>
            </a:r>
            <a:r>
              <a:rPr lang="en-US" altLang="en-US">
                <a:latin typeface="Arial" pitchFamily="34" charset="0"/>
                <a:ea typeface="Arial" pitchFamily="34" charset="0"/>
              </a:rPr>
              <a:t>‘Gene’ and ‘Variation’ modules. (A) ‘Gene’ search module. (B) Click on Gene ID to display detailed information in the JBrowse. (C) Click on Gene ID to display the expression level. (D) ‘Variation’ module.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Author(s) 2022. Published by Oxford University Press.This is an Open Access article distributed under the terms of the Creative Commons Attribution-NonCommercial License (https://creativecommons.org/licenses/by-nc/4.0/), which permits non-commercial re-use, distribution, and reproduction in any medium, provided the original work is properly cited. For commercial re-use, please contact journals.permissions@oup.com</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8CA3A447-2CA6-427C-8626-0C9FFE421014}" type="slidenum">
              <a:rPr lang="en-US" altLang="en-US" sz="1200"/>
              <a:t>2</a:t>
            </a:fld>
            <a:endParaRPr lang="en-US" altLang="en-US" sz="1200"/>
          </a:p>
        </p:txBody>
      </p:sp>
    </p:spTree>
  </p:cSld>
  <p:clrMapOvr>
    <a:masterClrMapping/>
  </p:clrMapOvr>
</p:notes>
</file>

<file path=ppt/notesSlides/notesSlide3.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4. </a:t>
            </a:r>
            <a:r>
              <a:rPr lang="en-US" altLang="en-US">
                <a:latin typeface="Arial" pitchFamily="34" charset="0"/>
                <a:ea typeface="Arial" pitchFamily="34" charset="0"/>
              </a:rPr>
              <a:t>‘Re-sequence’ module. The ‘Re-sequence’ module has subpages: ‘Statistics’ (A–D) and ‘Analysis’ pages (E–I). (A) Geographic distribution of 202 individuals. (B) Sample size of each species and region. (C) Statistics of plant height, stem diameter and brix for each sample. (D) Resequencing quality statistics. (E) PCA clusters from 202 individuals. (F) Bar plot of admixture analysis for all samples with K from 2 to 10. (G) Phylogenetic tree. (H) Nucleotide diversity statistics. (I) Decay of LD.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Author(s) 2022. Published by Oxford University Press.This is an Open Access article distributed under the terms of the Creative Commons Attribution-NonCommercial License (https://creativecommons.org/licenses/by-nc/4.0/), which permits non-commercial re-use, distribution, and reproduction in any medium, provided the original work is properly cited. For commercial re-use, please contact journals.permissions@oup.com</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8CA3A447-2CA6-427C-8626-0C9FFE421014}" type="slidenum">
              <a:rPr lang="en-US" altLang="en-US" sz="1200"/>
              <a:t>3</a:t>
            </a:fld>
            <a:endParaRPr lang="en-US" altLang="en-US" sz="1200"/>
          </a:p>
        </p:txBody>
      </p:sp>
    </p:spTree>
  </p:cSld>
  <p:clrMapOvr>
    <a:masterClrMapping/>
  </p:clrMapOvr>
</p:notes>
</file>

<file path=ppt/notesSlides/notesSlide4.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3. </a:t>
            </a:r>
            <a:r>
              <a:rPr lang="en-US" altLang="en-US">
                <a:latin typeface="Arial" pitchFamily="34" charset="0"/>
                <a:ea typeface="Arial" pitchFamily="34" charset="0"/>
              </a:rPr>
              <a:t>‘Genome’ module. The ‘Genome’ module has subpages: ‘Statistics’ (A–F) and ‘Analysis’ pages (G–L). (A) The navigation bar of the ‘Statistics’ page provides quick access to each section. (B) Assembly statistics. (C) Repeat annotation. (D) Protein-coding genes prediction. (E) Nonprotein-coding genes annotation. (F) Gene functional annotation. (G) The navigation bar of the ‘Analysis’ page. (H) Gene family cluster. (I) Phylogenetic tree. (J) Divergence time. (K) Expansion and contraction of gene families. (L) Ks distribution.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Author(s) 2022. Published by Oxford University Press.This is an Open Access article distributed under the terms of the Creative Commons Attribution-NonCommercial License (https://creativecommons.org/licenses/by-nc/4.0/), which permits non-commercial re-use, distribution, and reproduction in any medium, provided the original work is properly cited. For commercial re-use, please contact journals.permissions@oup.com</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8CA3A447-2CA6-427C-8626-0C9FFE421014}" type="slidenum">
              <a:rPr lang="en-US" altLang="en-US" sz="1200"/>
              <a:t>4</a:t>
            </a:fld>
            <a:endParaRPr lang="en-US" altLang="en-US" sz="1200"/>
          </a:p>
        </p:txBody>
      </p:sp>
    </p:spTree>
  </p:cSld>
  <p:clrMapOvr>
    <a:masterClrMapping/>
  </p:clrMapOvr>
</p:notes>
</file>

<file path=ppt/notesSlides/notesSlide5.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2. </a:t>
            </a:r>
            <a:r>
              <a:rPr lang="en-US" altLang="en-US">
                <a:latin typeface="Arial" pitchFamily="34" charset="0"/>
                <a:ea typeface="Arial" pitchFamily="34" charset="0"/>
              </a:rPr>
              <a:t>‘Home’ and ‘About’ modules. (A) ‘Home’ module, basic introduction to EfGD and external quick links. (B) ‘About’ module, detailed introduction to EfGD.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Author(s) 2022. Published by Oxford University Press.This is an Open Access article distributed under the terms of the Creative Commons Attribution-NonCommercial License (https://creativecommons.org/licenses/by-nc/4.0/), which permits non-commercial re-use, distribution, and reproduction in any medium, provided the original work is properly cited. For commercial re-use, please contact journals.permissions@oup.com</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8CA3A447-2CA6-427C-8626-0C9FFE421014}" type="slidenum">
              <a:rPr lang="en-US" altLang="en-US" sz="1200"/>
              <a:t>5</a:t>
            </a:fld>
            <a:endParaRPr lang="en-US" altLang="en-US" sz="1200"/>
          </a:p>
        </p:txBody>
      </p:sp>
    </p:spTree>
  </p:cSld>
  <p:clrMapOvr>
    <a:masterClrMapping/>
  </p:clrMapOvr>
</p:notes>
</file>

<file path=ppt/notesSlides/notesSlide6.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1. </a:t>
            </a:r>
            <a:r>
              <a:rPr lang="en-US" altLang="en-US">
                <a:latin typeface="Arial" pitchFamily="34" charset="0"/>
                <a:ea typeface="Arial" pitchFamily="34" charset="0"/>
              </a:rPr>
              <a:t>Architecture of EfGD. The EfGD was divided into eight main modules including ‘Home’, ‘Genome’, ‘Re-sequence‘, ‘Gene‘, ‘Variation’, ‘Download’, ‘About’ and ‘Tools’. The corresponding contents of each module are listed below.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Author(s) 2022. Published by Oxford University Press.This is an Open Access article distributed under the terms of the Creative Commons Attribution-NonCommercial License (https://creativecommons.org/licenses/by-nc/4.0/), which permits non-commercial re-use, distribution, and reproduction in any medium, provided the original work is properly cited. For commercial re-use, please contact journals.permissions@oup.com</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8CA3A447-2CA6-427C-8626-0C9FFE421014}" type="slidenum">
              <a:rPr lang="en-US" altLang="en-US" sz="1200"/>
              <a:t>6</a:t>
            </a:fld>
            <a:endParaRPr lang="en-US" altLang="en-US" sz="1200"/>
          </a:p>
        </p:txBody>
      </p:sp>
    </p:spTree>
  </p:cSld>
  <p:clrMapOvr>
    <a:masterClrMapping/>
  </p:clrMapOvr>
</p:notes>
</file>

<file path=ppt/slideLayouts/_rels/slideLayout1.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name="Title and Content">
    <p:bg>
      <p:bgPr>
        <a:solidFill>
          <a:schemeClr val="bg1"/>
        </a:solidFill>
      </p:bgPr>
    </p:bg>
    <p:spTree>
      <p:nvGrpSpPr>
        <p:cNvPr id="1" name=""/>
        <p:cNvGrpSpPr/>
        <p:nvPr/>
      </p:nvGrpSpPr>
      <p:grpSpPr/>
      <p:sp>
        <p:nvSpPr>
          <p:cNvPr id="3" name="Content Placeholder 2"/>
          <p:cNvSpPr>
            <a:spLocks noGrp="1"/>
          </p:cNvSpPr>
          <p:nvPr>
            <p:ph idx="1"/>
          </p:nvPr>
        </p:nvSpPr>
        <p:spPr>
          <a:xfrm>
            <a:off x="457200" y="1280731"/>
            <a:ext cx="8229600" cy="444182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Title Placeholder 1"/>
          <p:cNvSpPr>
            <a:spLocks noGrp="1"/>
          </p:cNvSpPr>
          <p:nvPr>
            <p:ph type="title"/>
          </p:nvPr>
        </p:nvSpPr>
        <p:spPr bwMode="auto">
          <a:xfrm>
            <a:off x="457200" y="425450"/>
            <a:ext cx="6108853" cy="612775"/>
          </a:xfrm>
          <a:prstGeom prst="rect">
            <a:avLst/>
          </a:prstGeom>
          <a:noFill/>
          <a:ln>
            <a:noFill/>
          </a:ln>
        </p:spPr>
        <p:txBody>
          <a:bodyPr/>
          <a:lstStyle/>
          <a:p>
            <a:pPr lvl="0"/>
            <a:r>
              <a:rPr lang="en-US" altLang="en-US"/>
              <a:t>Click to edit Master title style</a:t>
            </a:r>
          </a:p>
        </p:txBody>
      </p:sp>
      <p:sp>
        <p:nvSpPr>
          <p:cNvPr id="2054" name="Footer Placeholder 3"/>
          <p:cNvSpPr>
            <a:spLocks noGrp="1"/>
          </p:cNvSpPr>
          <p:nvPr>
            <p:ph type="ftr" sz="quarter" idx="10"/>
          </p:nvPr>
        </p:nvSpPr>
        <p:spPr>
          <a:xfrm>
            <a:off x="0" y="5994400"/>
            <a:ext cx="7677150" cy="863600"/>
          </a:xfrm>
          <a:prstGeom prst="rect">
            <a:avLst/>
          </a:prstGeom>
        </p:spPr>
        <p:txBody>
          <a:bodyPr vert="horz" lIns="180000" tIns="0" rIns="180000" bIns="0" rtlCol="0" anchor="ctr"/>
          <a:lstStyle>
            <a:lvl1pPr eaLnBrk="0" hangingPunct="0">
              <a:defRPr sz="1000"/>
            </a:lvl1pPr>
          </a:lstStyle>
          <a:p>
            <a:pPr marL="0" marR="0" lvl="0" indent="0" algn="l" defTabSz="914400" rtl="0" eaLnBrk="0" fontAlgn="base" latinLnBrk="0" hangingPunct="0">
              <a:lnSpc>
                <a:spcPct val="100000"/>
              </a:lnSpc>
              <a:spcBef>
                <a:spcPct val="0"/>
              </a:spcBef>
              <a:spcAft>
                <a:spcPts val="600"/>
              </a:spcAft>
              <a:buClrTx/>
              <a:buSzTx/>
              <a:buFontTx/>
              <a:buNone/>
              <a:defRPr/>
            </a:pPr>
            <a:endParaRPr kumimoji="0" lang="en-US" sz="1000" b="0" i="0" u="none" strike="noStrike" kern="1200" cap="none" spc="0" normalizeH="0" baseline="0" noProof="0">
              <a:ln>
                <a:noFill/>
              </a:ln>
              <a:solidFill>
                <a:srgbClr val="2A2A2A"/>
              </a:solidFill>
              <a:effectLst/>
              <a:uLnTx/>
              <a:uFillTx/>
              <a:latin typeface="Arial" pitchFamily="34" charset="0"/>
              <a:ea typeface="ＭＳ Ｐゴシック" pitchFamily="34" charset="-128"/>
              <a:cs typeface="+mn-cs"/>
            </a:endParaRPr>
          </a:p>
        </p:txBody>
      </p:sp>
    </p:spTree>
  </p:cSld>
  <p:clrMapOvr>
    <a:masterClrMapping/>
  </p:clrMapOvr>
  <p:transition/>
  <p:timing/>
</p:sldLayout>
</file>

<file path=ppt/slideMasters/_rels/slideMaster1.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theme" Target="../theme/theme1.xml" /></Relationships>
</file>

<file path=ppt/slideMasters/slideMaster1.xml><?xml version="1.0" encoding="utf-8"?>
<p:sldMaster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bg>
      <p:bgPr>
        <a:solidFill>
          <a:schemeClr val="bg1"/>
        </a:solidFill>
      </p:bgPr>
    </p:bg>
    <p:spTree>
      <p:nvGrpSpPr>
        <p:cNvPr id="1" name=""/>
        <p:cNvGrpSpPr/>
        <p:nvPr/>
      </p:nvGrpSpPr>
      <p:grpSpPr/>
      <p:sp>
        <p:nvSpPr>
          <p:cNvPr id="1026" name="Date Placeholder 3"/>
          <p:cNvSpPr txBox="1"/>
          <p:nvPr/>
        </p:nvSpPr>
        <p:spPr bwMode="auto">
          <a:xfrm>
            <a:off x="1905000" y="6400800"/>
            <a:ext cx="2133600" cy="365125"/>
          </a:xfrm>
          <a:prstGeom prst="rect">
            <a:avLst/>
          </a:prstGeom>
          <a:noFill/>
          <a:ln>
            <a:noFill/>
          </a:ln>
        </p:spPr>
        <p:txBody>
          <a:bodyPr anchor="ctr"/>
          <a:lstStyle>
            <a:lvl1pPr>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rgbClr val="898989"/>
              </a:solidFill>
              <a:effectLst/>
              <a:uLnTx/>
              <a:uFillTx/>
              <a:latin typeface="Arial" pitchFamily="34" charset="0"/>
              <a:ea typeface="ＭＳ Ｐゴシック" pitchFamily="34" charset="-128"/>
              <a:cs typeface="+mn-cs"/>
            </a:endParaRPr>
          </a:p>
        </p:txBody>
      </p:sp>
      <p:sp>
        <p:nvSpPr>
          <p:cNvPr id="1027" name="Title Placeholder 1"/>
          <p:cNvSpPr>
            <a:spLocks noGrp="1"/>
          </p:cNvSpPr>
          <p:nvPr>
            <p:ph type="title"/>
          </p:nvPr>
        </p:nvSpPr>
        <p:spPr>
          <a:xfrm>
            <a:off x="457200" y="425450"/>
            <a:ext cx="6119812" cy="612775"/>
          </a:xfrm>
          <a:prstGeom prst="rect">
            <a:avLst/>
          </a:prstGeom>
          <a:noFill/>
          <a:ln>
            <a:noFill/>
            <a:miter lim="800000"/>
          </a:ln>
        </p:spPr>
        <p:txBody>
          <a:bodyPr lIns="0" tIns="0" rIns="0" bIns="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t>Click to edit Master title style</a:t>
            </a:r>
          </a:p>
        </p:txBody>
      </p:sp>
      <p:sp>
        <p:nvSpPr>
          <p:cNvPr id="1028" name="Text Placeholder 2"/>
          <p:cNvSpPr>
            <a:spLocks noGrp="1"/>
          </p:cNvSpPr>
          <p:nvPr>
            <p:ph type="body" idx="1"/>
          </p:nvPr>
        </p:nvSpPr>
        <p:spPr>
          <a:xfrm>
            <a:off x="457200" y="1281112"/>
            <a:ext cx="8229600" cy="4441825"/>
          </a:xfrm>
          <a:prstGeom prst="rect">
            <a:avLst/>
          </a:prstGeom>
          <a:noFill/>
          <a:ln>
            <a:noFill/>
            <a:miter lim="800000"/>
          </a:ln>
        </p:spPr>
        <p:txBody>
          <a:bodyPr>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lvl="0"/>
            <a:r>
              <a:t>Click to edit Master text styles</a:t>
            </a:r>
          </a:p>
          <a:p>
            <a:pPr lvl="1"/>
            <a:r>
              <a:t>Second level</a:t>
            </a:r>
          </a:p>
          <a:p>
            <a:pPr lvl="2"/>
            <a:r>
              <a:t>Third level</a:t>
            </a:r>
          </a:p>
          <a:p>
            <a:pPr lvl="3"/>
            <a:r>
              <a:t>Fourth level</a:t>
            </a:r>
          </a:p>
          <a:p>
            <a:pPr lvl="4"/>
            <a:r>
              <a:t>Fifth level</a:t>
            </a:r>
          </a:p>
        </p:txBody>
      </p:sp>
      <p:sp>
        <p:nvSpPr>
          <p:cNvPr id="1029" name="Footer Placeholder 3"/>
          <p:cNvSpPr>
            <a:spLocks noGrp="1"/>
          </p:cNvSpPr>
          <p:nvPr>
            <p:ph type="ftr" sz="quarter" idx="3"/>
          </p:nvPr>
        </p:nvSpPr>
        <p:spPr>
          <a:xfrm>
            <a:off x="0" y="5994400"/>
            <a:ext cx="7677150" cy="863600"/>
          </a:xfrm>
          <a:prstGeom prst="rect">
            <a:avLst/>
          </a:prstGeom>
        </p:spPr>
        <p:txBody>
          <a:bodyPr vert="horz" lIns="180000" tIns="0" rIns="180000" bIns="0" rtlCol="0" anchor="ctr"/>
          <a:lstStyle>
            <a:lvl1pPr algn="l" eaLnBrk="1" hangingPunct="1">
              <a:spcAft>
                <a:spcPts val="600"/>
              </a:spcAft>
              <a:defRPr sz="800">
                <a:solidFill>
                  <a:srgbClr val="2A2A2A"/>
                </a:solidFill>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ts val="600"/>
              </a:spcAft>
              <a:buClrTx/>
              <a:buSzTx/>
              <a:buFontTx/>
              <a:buNone/>
              <a:defRPr/>
            </a:pPr>
            <a:endParaRPr kumimoji="0" lang="en-US" altLang="en-US" sz="800" b="0" i="0" u="none" strike="noStrike" kern="1200" cap="none" spc="0" normalizeH="0" baseline="0" noProof="0">
              <a:ln>
                <a:noFill/>
              </a:ln>
              <a:solidFill>
                <a:srgbClr val="2A2A2A"/>
              </a:solidFill>
              <a:effectLst/>
              <a:uLnTx/>
              <a:uFillTx/>
              <a:latin typeface="Arial" pitchFamily="34" charset="0"/>
              <a:ea typeface="ＭＳ Ｐゴシック" pitchFamily="34" charset="-128"/>
              <a:cs typeface="+mn-cs"/>
            </a:endParaRPr>
          </a:p>
        </p:txBody>
      </p:sp>
      <p:cxnSp>
        <p:nvCxnSpPr>
          <p:cNvPr id="1030" name="Straight Connector 8"/>
          <p:cNvCxnSpPr/>
          <p:nvPr/>
        </p:nvCxnSpPr>
        <p:spPr>
          <a:xfrm>
            <a:off x="0" y="5994400"/>
            <a:ext cx="9144000" cy="0"/>
          </a:xfrm>
          <a:prstGeom prst="line">
            <a:avLst/>
          </a:prstGeom>
          <a:noFill/>
          <a:ln w="6350">
            <a:solidFill>
              <a:srgbClr val="CFD5E4"/>
            </a:solidFill>
            <a:miter lim="800000"/>
          </a:ln>
        </p:spPr>
      </p:cxnSp>
    </p:spTree>
  </p:cSld>
  <p:clrMap bg1="lt1" tx1="dk1" bg2="lt2" tx2="dk2" accent1="accent1" accent2="accent2" accent3="accent3" accent4="accent4" accent5="accent5" accent6="accent6" hlink="hlink" folHlink="folHlink"/>
  <p:sldLayoutIdLst>
    <p:sldLayoutId id="2147484749" r:id="rId1"/>
  </p:sldLayoutIdLst>
  <p:transition/>
  <p:timing/>
  <p:txStyles>
    <p:titleStyle>
      <a:lvl1pPr marL="0" indent="0" algn="l" defTabSz="914400" rtl="0" eaLnBrk="0" fontAlgn="base" hangingPunct="0">
        <a:lnSpc>
          <a:spcPct val="100000"/>
        </a:lnSpc>
        <a:spcBef>
          <a:spcPct val="0"/>
        </a:spcBef>
        <a:spcAft>
          <a:spcPct val="0"/>
        </a:spcAft>
        <a:buClrTx/>
        <a:buSzTx/>
        <a:buFontTx/>
        <a:buNone/>
        <a:defRPr kumimoji="0" sz="1600" b="1" i="0" u="none" kern="1200" baseline="0">
          <a:solidFill>
            <a:schemeClr val="tx1"/>
          </a:solidFill>
          <a:effectLst/>
          <a:latin typeface="Arial" pitchFamily="34" charset="0"/>
          <a:ea typeface="+mj-ea"/>
          <a:cs typeface="Arial" pitchFamily="34" charset="0"/>
        </a:defRPr>
      </a:lvl1pPr>
      <a:lvl2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9pPr>
    </p:titleStyle>
    <p:body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sz="1600" b="0" i="0" u="none" kern="1200" baseline="0">
          <a:solidFill>
            <a:schemeClr val="tx1"/>
          </a:solidFill>
          <a:effectLst/>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sz="1400" b="0" i="0" u="none" kern="1200" baseline="0">
          <a:solidFill>
            <a:schemeClr val="tx1"/>
          </a:solidFill>
          <a:effectLst/>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sz="1200" b="0" i="0" u="none" kern="1200" baseline="0">
          <a:solidFill>
            <a:schemeClr val="tx1"/>
          </a:solidFill>
          <a:effectLst/>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sz="1200" b="0" i="0" u="none" kern="1200" baseline="0">
          <a:solidFill>
            <a:schemeClr val="tx1"/>
          </a:solidFill>
          <a:effectLst/>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sz="1100" b="0" i="0" u="none" kern="1200" baseline="0">
          <a:solidFill>
            <a:schemeClr val="tx1"/>
          </a:solidFill>
          <a:effectLst/>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9pPr>
    </p:bodyStyle>
    <p:otherStyle>
      <a:defPPr>
        <a:defRPr lang="en-US"/>
      </a:defPPr>
      <a:lvl1pPr marL="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1pPr>
      <a:lvl2pPr marL="4572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2pPr>
      <a:lvl3pPr marL="9144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3pPr>
      <a:lvl4pPr marL="13716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4pPr>
      <a:lvl5pPr marL="18288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1.xml" /><Relationship Id="rId3" Type="http://schemas.openxmlformats.org/officeDocument/2006/relationships/hyperlink" Target="https://doi.org/10.1093/database/baac076" TargetMode="External" /><Relationship Id="rId4" Type="http://schemas.openxmlformats.org/officeDocument/2006/relationships/image" Target="../media/image1.png" /><Relationship Id="rId5" Type="http://schemas.openxmlformats.org/officeDocument/2006/relationships/image" Target="../media/image2.jpeg" /></Relationships>
</file>

<file path=ppt/slides/_rels/slide2.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2.xml" /><Relationship Id="rId3" Type="http://schemas.openxmlformats.org/officeDocument/2006/relationships/hyperlink" Target="https://doi.org/10.1093/database/baac076" TargetMode="External" /><Relationship Id="rId4" Type="http://schemas.openxmlformats.org/officeDocument/2006/relationships/image" Target="../media/image1.png" /><Relationship Id="rId5" Type="http://schemas.openxmlformats.org/officeDocument/2006/relationships/image" Target="../media/image3.jpeg" /></Relationships>
</file>

<file path=ppt/slides/_rels/slide3.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3.xml" /><Relationship Id="rId3" Type="http://schemas.openxmlformats.org/officeDocument/2006/relationships/hyperlink" Target="https://doi.org/10.1093/database/baac076" TargetMode="External" /><Relationship Id="rId4" Type="http://schemas.openxmlformats.org/officeDocument/2006/relationships/image" Target="../media/image1.png" /><Relationship Id="rId5" Type="http://schemas.openxmlformats.org/officeDocument/2006/relationships/image" Target="../media/image4.jpeg" /></Relationships>
</file>

<file path=ppt/slides/_rels/slide4.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4.xml" /><Relationship Id="rId3" Type="http://schemas.openxmlformats.org/officeDocument/2006/relationships/hyperlink" Target="https://doi.org/10.1093/database/baac076" TargetMode="External" /><Relationship Id="rId4" Type="http://schemas.openxmlformats.org/officeDocument/2006/relationships/image" Target="../media/image1.png" /><Relationship Id="rId5" Type="http://schemas.openxmlformats.org/officeDocument/2006/relationships/image" Target="../media/image5.jpeg" /></Relationships>
</file>

<file path=ppt/slides/_rels/slide5.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5.xml" /><Relationship Id="rId3" Type="http://schemas.openxmlformats.org/officeDocument/2006/relationships/hyperlink" Target="https://doi.org/10.1093/database/baac076" TargetMode="External" /><Relationship Id="rId4" Type="http://schemas.openxmlformats.org/officeDocument/2006/relationships/image" Target="../media/image1.png" /><Relationship Id="rId5" Type="http://schemas.openxmlformats.org/officeDocument/2006/relationships/image" Target="../media/image6.jpeg" /></Relationships>
</file>

<file path=ppt/slides/_rels/slide6.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6.xml" /><Relationship Id="rId3" Type="http://schemas.openxmlformats.org/officeDocument/2006/relationships/hyperlink" Target="https://doi.org/10.1093/database/baac076" TargetMode="External" /><Relationship Id="rId4" Type="http://schemas.openxmlformats.org/officeDocument/2006/relationships/image" Target="../media/image1.png" /><Relationship Id="rId5" Type="http://schemas.openxmlformats.org/officeDocument/2006/relationships/image" Target="../media/image7.jpeg" /></Relationships>
</file>

<file path=ppt/slides/slide1.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Database (Oxford)</a:t>
            </a:r>
            <a:r>
              <a:rPr lang="en-US" altLang="en-US" sz="1000">
                <a:solidFill>
                  <a:srgbClr val="333333"/>
                </a:solidFill>
              </a:rPr>
              <a:t>, Volume 2022, , 2022, baac076, </a:t>
            </a:r>
            <a:r>
              <a:rPr lang="en-US" altLang="en-US" sz="1000">
                <a:solidFill>
                  <a:srgbClr val="333333"/>
                </a:solidFill>
                <a:hlinkClick r:id="rId3"/>
              </a:rPr>
              <a:t>https://doi.org/10.1093/database/baac076</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6. </a:t>
            </a:r>
            <a:r>
              <a:rPr lang="en-US" altLang="en-US" b="0"/>
              <a:t>‘Download’ and ‘Tools’ modules. (A) ‘Download’ module, providing genome, transcriptome, variation and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2692400" y="1371600"/>
            <a:ext cx="3763687" cy="4457700"/>
          </a:xfrm>
          <a:prstGeom prst="rect">
            <a:avLst/>
          </a:prstGeom>
        </p:spPr>
      </p:pic>
    </p:spTree>
  </p:cSld>
  <p:clrMapOvr>
    <a:masterClrMapping/>
  </p:clrMapOvr>
  <p:transition/>
  <p:timing/>
</p:sld>
</file>

<file path=ppt/slides/slide2.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Database (Oxford)</a:t>
            </a:r>
            <a:r>
              <a:rPr lang="en-US" altLang="en-US" sz="1000">
                <a:solidFill>
                  <a:srgbClr val="333333"/>
                </a:solidFill>
              </a:rPr>
              <a:t>, Volume 2022, , 2022, baac076, </a:t>
            </a:r>
            <a:r>
              <a:rPr lang="en-US" altLang="en-US" sz="1000">
                <a:solidFill>
                  <a:srgbClr val="333333"/>
                </a:solidFill>
                <a:hlinkClick r:id="rId3"/>
              </a:rPr>
              <a:t>https://doi.org/10.1093/database/baac076</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5. </a:t>
            </a:r>
            <a:r>
              <a:rPr lang="en-US" altLang="en-US" b="0"/>
              <a:t>‘Gene’ and ‘Variation’ modules. (A) ‘Gene’ search module. (B) Click on Gene ID to display detailed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00200" y="1371600"/>
            <a:ext cx="5943600" cy="2733935"/>
          </a:xfrm>
          <a:prstGeom prst="rect">
            <a:avLst/>
          </a:prstGeom>
        </p:spPr>
      </p:pic>
    </p:spTree>
  </p:cSld>
  <p:clrMapOvr>
    <a:masterClrMapping/>
  </p:clrMapOvr>
  <p:transition/>
  <p:timing/>
</p:sld>
</file>

<file path=ppt/slides/slide3.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Database (Oxford)</a:t>
            </a:r>
            <a:r>
              <a:rPr lang="en-US" altLang="en-US" sz="1000">
                <a:solidFill>
                  <a:srgbClr val="333333"/>
                </a:solidFill>
              </a:rPr>
              <a:t>, Volume 2022, , 2022, baac076, </a:t>
            </a:r>
            <a:r>
              <a:rPr lang="en-US" altLang="en-US" sz="1000">
                <a:solidFill>
                  <a:srgbClr val="333333"/>
                </a:solidFill>
                <a:hlinkClick r:id="rId3"/>
              </a:rPr>
              <a:t>https://doi.org/10.1093/database/baac076</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4. </a:t>
            </a:r>
            <a:r>
              <a:rPr lang="en-US" altLang="en-US" b="0"/>
              <a:t>‘Re-sequence’ module. The ‘Re-sequence’ module has subpages: ‘Statistics’ (A–D) and ‘Analysis’ pages (E–I).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2540000" y="1371600"/>
            <a:ext cx="4066312" cy="4457700"/>
          </a:xfrm>
          <a:prstGeom prst="rect">
            <a:avLst/>
          </a:prstGeom>
        </p:spPr>
      </p:pic>
    </p:spTree>
  </p:cSld>
  <p:clrMapOvr>
    <a:masterClrMapping/>
  </p:clrMapOvr>
  <p:transition/>
  <p:timing/>
</p:sld>
</file>

<file path=ppt/slides/slide4.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Database (Oxford)</a:t>
            </a:r>
            <a:r>
              <a:rPr lang="en-US" altLang="en-US" sz="1000">
                <a:solidFill>
                  <a:srgbClr val="333333"/>
                </a:solidFill>
              </a:rPr>
              <a:t>, Volume 2022, , 2022, baac076, </a:t>
            </a:r>
            <a:r>
              <a:rPr lang="en-US" altLang="en-US" sz="1000">
                <a:solidFill>
                  <a:srgbClr val="333333"/>
                </a:solidFill>
                <a:hlinkClick r:id="rId3"/>
              </a:rPr>
              <a:t>https://doi.org/10.1093/database/baac076</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3. </a:t>
            </a:r>
            <a:r>
              <a:rPr lang="en-US" altLang="en-US" b="0"/>
              <a:t>‘Genome’ module. The ‘Genome’ module has subpages: ‘Statistics’ (A–F) and ‘Analysis’ pages (G–L). (A) The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2540000" y="1371600"/>
            <a:ext cx="4055069" cy="4457700"/>
          </a:xfrm>
          <a:prstGeom prst="rect">
            <a:avLst/>
          </a:prstGeom>
        </p:spPr>
      </p:pic>
    </p:spTree>
  </p:cSld>
  <p:clrMapOvr>
    <a:masterClrMapping/>
  </p:clrMapOvr>
  <p:transition/>
  <p:timing/>
</p:sld>
</file>

<file path=ppt/slides/slide5.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Database (Oxford)</a:t>
            </a:r>
            <a:r>
              <a:rPr lang="en-US" altLang="en-US" sz="1000">
                <a:solidFill>
                  <a:srgbClr val="333333"/>
                </a:solidFill>
              </a:rPr>
              <a:t>, Volume 2022, , 2022, baac076, </a:t>
            </a:r>
            <a:r>
              <a:rPr lang="en-US" altLang="en-US" sz="1000">
                <a:solidFill>
                  <a:srgbClr val="333333"/>
                </a:solidFill>
                <a:hlinkClick r:id="rId3"/>
              </a:rPr>
              <a:t>https://doi.org/10.1093/database/baac076</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2. </a:t>
            </a:r>
            <a:r>
              <a:rPr lang="en-US" altLang="en-US" b="0"/>
              <a:t>‘Home’ and ‘About’ modules. (A) ‘Home’ module, basic introduction to EfGD and external quick links. (B)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00200" y="1371600"/>
            <a:ext cx="5943600" cy="2520086"/>
          </a:xfrm>
          <a:prstGeom prst="rect">
            <a:avLst/>
          </a:prstGeom>
        </p:spPr>
      </p:pic>
    </p:spTree>
  </p:cSld>
  <p:clrMapOvr>
    <a:masterClrMapping/>
  </p:clrMapOvr>
  <p:transition/>
  <p:timing/>
</p:sld>
</file>

<file path=ppt/slides/slide6.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Database (Oxford)</a:t>
            </a:r>
            <a:r>
              <a:rPr lang="en-US" altLang="en-US" sz="1000">
                <a:solidFill>
                  <a:srgbClr val="333333"/>
                </a:solidFill>
              </a:rPr>
              <a:t>, Volume 2022, , 2022, baac076, </a:t>
            </a:r>
            <a:r>
              <a:rPr lang="en-US" altLang="en-US" sz="1000">
                <a:solidFill>
                  <a:srgbClr val="333333"/>
                </a:solidFill>
                <a:hlinkClick r:id="rId3"/>
              </a:rPr>
              <a:t>https://doi.org/10.1093/database/baac076</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1. </a:t>
            </a:r>
            <a:r>
              <a:rPr lang="en-US" altLang="en-US" b="0"/>
              <a:t>Architecture of EfGD. The EfGD was divided into eight main modules including ‘Home’, ‘Genome’, ‘Re-sequence‘,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00200" y="1371600"/>
            <a:ext cx="5943599" cy="3061725"/>
          </a:xfrm>
          <a:prstGeom prst="rect">
            <a:avLst/>
          </a:prstGeom>
        </p:spPr>
      </p:pic>
    </p:spTree>
  </p:cSld>
  <p:clrMapOvr>
    <a:masterClrMapping/>
  </p:clrMapOvr>
  <p:transition/>
  <p:timing/>
</p:sld>
</file>

<file path=ppt/tags/tag1.xml><?xml version="1.0" encoding="utf-8"?>
<p:tagLst xmlns:p="http://schemas.openxmlformats.org/presentationml/2006/main">
  <p:tag name="AS_NET" val="4.0.30319.42000"/>
  <p:tag name="AS_OS" val="Microsoft Windows NT 10.0.14393.0"/>
  <p:tag name="AS_RELEASE_DATE" val="2019.01.14"/>
  <p:tag name="AS_TITLE" val="Aspose.Slides for .NET 4.0"/>
  <p:tag name="AS_VERSION" val="19.1"/>
</p:tagLst>
</file>

<file path=ppt/theme/theme1.xml><?xml version="1.0" encoding="utf-8"?>
<a:theme xmlns:r="http://schemas.openxmlformats.org/officeDocument/2006/relationships" xmlns:a="http://schemas.openxmlformats.org/drawingml/2006/main" name="13_Office Theme">
  <a:themeElements>
    <a:clrScheme name="13_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13_Office Theme">
      <a:majorFont>
        <a:latin typeface="Times New Roman"/>
        <a:ea typeface="ＭＳ Ｐゴシック"/>
        <a:cs typeface="Arial"/>
      </a:majorFont>
      <a:minorFont>
        <a:latin typeface="Arial"/>
        <a:ea typeface="ＭＳ Ｐゴシック"/>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34"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34" charset="-128"/>
          </a:defRPr>
        </a:defPPr>
      </a:lstStyle>
    </a:lnDef>
  </a:objectDefaults>
  <a:extraClrSchemeLst>
    <a:extraClrScheme>
      <a:clrScheme name="13_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r="http://schemas.openxmlformats.org/officeDocument/2006/relationships" xmlns:a="http://schemas.openxmlformats.org/drawingml/2006/main" name="Office Theme">
  <a:themeElements>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Office">
      <a:majorFont>
        <a:latin typeface="Calibri Light" panose="020f0302020204030204"/>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r="http://schemas.openxmlformats.org/officeDocument/2006/relationships" xmlns:a="http://schemas.openxmlformats.org/drawingml/2006/main" name="Office Theme">
  <a:themeElements>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Office">
      <a:majorFont>
        <a:latin typeface="Calibri Light" panose="020f0302020204030204"/>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vt="http://schemas.openxmlformats.org/officeDocument/2006/docPropsVTypes" xmlns="http://schemas.openxmlformats.org/officeDocument/2006/extended-properties">
  <Company/>
  <PresentationFormat>On-screen Show (4:3)</PresentationFormat>
  <Paragraphs>18</Paragraphs>
  <Slides>6</Slides>
  <Notes>6</Notes>
  <TotalTime>3343</TotalTime>
  <HiddenSlides>0</HiddenSlides>
  <MMClips>0</MMClips>
  <ScaleCrop>0</ScaleCrop>
  <HeadingPairs>
    <vt:vector baseType="variant" size="4">
      <vt:variant>
        <vt:lpstr>Theme</vt:lpstr>
      </vt:variant>
      <vt:variant>
        <vt:i4>1</vt:i4>
      </vt:variant>
      <vt:variant>
        <vt:lpstr>Slide Titles</vt:lpstr>
      </vt:variant>
      <vt:variant>
        <vt:i4>6</vt:i4>
      </vt:variant>
    </vt:vector>
  </HeadingPairs>
  <TitlesOfParts>
    <vt:vector baseType="lpstr" size="7">
      <vt:lpstr>13_Office Theme</vt:lpstr>
      <vt:lpstr>Figure 6. ‘Download’ and ‘Tools’ modules. (A) ‘Download’ module, providing genome, transcriptome, variation and ...</vt:lpstr>
      <vt:lpstr>Figure 5. ‘Gene’ and ‘Variation’ modules. (A) ‘Gene’ search module. (B) Click on Gene ID to display detailed ...</vt:lpstr>
      <vt:lpstr>Figure 4. ‘Re-sequence’ module. The ‘Re-sequence’ module has subpages: ‘Statistics’ (A–D) and ‘Analysis’ pages (E–I). ...</vt:lpstr>
      <vt:lpstr>Figure 3. ‘Genome’ module. The ‘Genome’ module has subpages: ‘Statistics’ (A–F) and ‘Analysis’ pages (G–L). (A) The ...</vt:lpstr>
      <vt:lpstr>Figure 2. ‘Home’ and ‘About’ modules. (A) ‘Home’ module, basic introduction to EfGD and external quick links. (B) ...</vt:lpstr>
      <vt:lpstr>Figure 1. Architecture of EfGD. The EfGD was divided into eight main modules including ‘Home’, ‘Genome’, ‘Re-sequence‘, ...</vt:lpstr>
    </vt:vector>
  </TitlesOfParts>
  <LinksUpToDate>0</LinksUpToDate>
  <SharedDoc>0</SharedDoc>
  <HyperlinksChanged>0</HyperlinksChanged>
  <Application>Aspose.Slides for .NET</Application>
  <AppVersion>19.0100</AppVersion>
</Properties>
</file>

<file path=docProps/core.xml><?xml version="1.0" encoding="utf-8"?>
<cp:coreProperties xmlns:dc="http://purl.org/dc/elements/1.1/" xmlns:dcterms="http://purl.org/dc/terms/" xmlns:dcmitype="http://purl.org/dc/dcmitype/" xmlns:xsi="http://www.w3.org/2001/XMLSchema-instance" xmlns:cp="http://schemas.openxmlformats.org/package/2006/metadata/core-properties">
  <dc:title>Oxford University Press Figure</dc:title>
  <cp:lastModifiedBy>Kelly Richardson</cp:lastModifiedBy>
  <cp:revision>164</cp:revision>
  <dcterms:created xsi:type="dcterms:W3CDTF">2015-12-31T14:57:12Z</dcterms:created>
  <dcterms:modified xsi:type="dcterms:W3CDTF">2024-04-29T00:46:09Z</dcterms:modified>
</cp:coreProperties>
</file>