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 id="280" r:id="rId9"/>
  </p:sldIdLst>
  <p:sldSz cx="9144000" cy="6858000" type="screen4x3"/>
  <p:notesSz cx="6858000" cy="9144000"/>
  <p:custDataLst>
    <p:tags r:id="rId10"/>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gs" Target="tags/tag1.xml" /><Relationship Id="rId11" Type="http://schemas.openxmlformats.org/officeDocument/2006/relationships/presProps" Target="presProps.xml" /><Relationship Id="rId12" Type="http://schemas.openxmlformats.org/officeDocument/2006/relationships/viewProps" Target="viewProps.xml" /><Relationship Id="rId13" Type="http://schemas.openxmlformats.org/officeDocument/2006/relationships/theme" Target="theme/theme1.xml" /><Relationship Id="rId14"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DD5CA77-6F3F-4687-8445-04F7DC6486E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E73332C-AA93-4460-8093-ED1223BA8ADE}"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Activity diagram of the literature curation process using neXtA5.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2018.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9664D96-6638-48AF-806F-B8F8218E396A}"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neXtA5 user interface for query page.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2018.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9664D96-6638-48AF-806F-B8F8218E396A}"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neXtA5 user interface for curation. From the abstract of an article, neXtA5 extracts relevant concepts and displays a list of potential annotations. Here, the annotations related to PIM1 for the BPs and extracted from the abstract of (32) are shown.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2018.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9664D96-6638-48AF-806F-B8F8218E396A}"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Ancestor charts of the GO terms from semantic classification 2, shown in Table 2 [S phase (GO:0051320), DNA replication (GO:0006260) and regulation of cell cycle (GO:0051726)], using https://www.ebi.ac.uk/QuickGO/.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2018.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9664D96-6638-48AF-806F-B8F8218E396A}"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neXtA5 user interface for curation. One of the guidelines for the curators to select relevant documents was to not consider statements from titles and from the introductory part of the abstract. Here, the introduction of the abstract of (37) related to FYN function (BP axis) is highlighted in yellow.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2018.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9664D96-6638-48AF-806F-B8F8218E396A}" type="slidenum">
              <a:rPr lang="en-US" altLang="en-US" sz="1200"/>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Inter-curator agreement with respect to concepts in BP (A) and D (B) axes showing the proportion of common concepts found by both curators. The number indicated is the number of common concepts identified by both curators (0–4 for BP; 0–6 for Ds).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2018.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9664D96-6638-48AF-806F-B8F8218E396A}" type="slidenum">
              <a:rPr lang="en-US" altLang="en-US" sz="1200"/>
              <a:t>6</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y129"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database/bay129"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database/bay129"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database/bay129" TargetMode="External" /><Relationship Id="rId4" Type="http://schemas.openxmlformats.org/officeDocument/2006/relationships/image" Target="../media/image1.png" /><Relationship Id="rId5" Type="http://schemas.openxmlformats.org/officeDocument/2006/relationships/image" Target="../media/image5.jpeg"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database/bay129" TargetMode="External" /><Relationship Id="rId4" Type="http://schemas.openxmlformats.org/officeDocument/2006/relationships/image" Target="../media/image1.png" /><Relationship Id="rId5" Type="http://schemas.openxmlformats.org/officeDocument/2006/relationships/image" Target="../media/image6.jpeg"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xml" /><Relationship Id="rId3" Type="http://schemas.openxmlformats.org/officeDocument/2006/relationships/hyperlink" Target="https://doi.org/10.1093/database/bay129" TargetMode="External" /><Relationship Id="rId4" Type="http://schemas.openxmlformats.org/officeDocument/2006/relationships/image" Target="../media/image1.png" /><Relationship Id="rId5" Type="http://schemas.openxmlformats.org/officeDocument/2006/relationships/image" Target="../media/image7.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2018, , 2018, bay129, </a:t>
            </a:r>
            <a:r>
              <a:rPr lang="en-US" altLang="en-US" sz="1000">
                <a:solidFill>
                  <a:srgbClr val="333333"/>
                </a:solidFill>
                <a:hlinkClick r:id="rId3"/>
              </a:rPr>
              <a:t>https://doi.org/10.1093/database/bay129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Activity diagram of the literature curation process using neXtA</a:t>
            </a:r>
            <a:r>
              <a:rPr lang="en-US" altLang="en-US" b="0" baseline="-25000"/>
              <a:t>5</a:t>
            </a:r>
            <a:r>
              <a:rPr lang="en-US" altLang="en-US" b="0"/>
              <a: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273300" y="1371600"/>
            <a:ext cx="4588809"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2018, , 2018, bay129, </a:t>
            </a:r>
            <a:r>
              <a:rPr lang="en-US" altLang="en-US" sz="1000">
                <a:solidFill>
                  <a:srgbClr val="333333"/>
                </a:solidFill>
                <a:hlinkClick r:id="rId3"/>
              </a:rPr>
              <a:t>https://doi.org/10.1093/database/bay129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neXtA</a:t>
            </a:r>
            <a:r>
              <a:rPr lang="en-US" altLang="en-US" b="0" baseline="-25000"/>
              <a:t>5</a:t>
            </a:r>
            <a:r>
              <a:rPr lang="en-US" altLang="en-US" b="0"/>
              <a:t> user interface for query page.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89100" y="1371600"/>
            <a:ext cx="5778500"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2018, , 2018, bay129, </a:t>
            </a:r>
            <a:r>
              <a:rPr lang="en-US" altLang="en-US" sz="1000">
                <a:solidFill>
                  <a:srgbClr val="333333"/>
                </a:solidFill>
                <a:hlinkClick r:id="rId3"/>
              </a:rPr>
              <a:t>https://doi.org/10.1093/database/bay129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neXtA</a:t>
            </a:r>
            <a:r>
              <a:rPr lang="en-US" altLang="en-US" b="0" baseline="-25000"/>
              <a:t>5</a:t>
            </a:r>
            <a:r>
              <a:rPr lang="en-US" altLang="en-US" b="0"/>
              <a:t> user interface for curation. From the abstract of an article, neXtA</a:t>
            </a:r>
            <a:r>
              <a:rPr lang="en-US" altLang="en-US" b="0" baseline="-25000"/>
              <a:t>5</a:t>
            </a:r>
            <a:r>
              <a:rPr lang="en-US" altLang="en-US" b="0"/>
              <a:t> extracts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730659"/>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2018, , 2018, bay129, </a:t>
            </a:r>
            <a:r>
              <a:rPr lang="en-US" altLang="en-US" sz="1000">
                <a:solidFill>
                  <a:srgbClr val="333333"/>
                </a:solidFill>
                <a:hlinkClick r:id="rId3"/>
              </a:rPr>
              <a:t>https://doi.org/10.1093/database/bay129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Ancestor charts of the GO terms from semantic classification 2, shown in Table 2 [S phase (GO:0051320), DNA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163916"/>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2018, , 2018, bay129, </a:t>
            </a:r>
            <a:r>
              <a:rPr lang="en-US" altLang="en-US" sz="1000">
                <a:solidFill>
                  <a:srgbClr val="333333"/>
                </a:solidFill>
                <a:hlinkClick r:id="rId3"/>
              </a:rPr>
              <a:t>https://doi.org/10.1093/database/bay129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neXtA</a:t>
            </a:r>
            <a:r>
              <a:rPr lang="en-US" altLang="en-US" b="0" baseline="-25000"/>
              <a:t>5</a:t>
            </a:r>
            <a:r>
              <a:rPr lang="en-US" altLang="en-US" b="0"/>
              <a:t> user interface for curation. One of the guidelines for the curators to select relevant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328416"/>
          </a:xfrm>
          <a:prstGeom prst="rect">
            <a:avLst/>
          </a:prstGeom>
        </p:spPr>
      </p:pic>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2018, , 2018, bay129, </a:t>
            </a:r>
            <a:r>
              <a:rPr lang="en-US" altLang="en-US" sz="1000">
                <a:solidFill>
                  <a:srgbClr val="333333"/>
                </a:solidFill>
                <a:hlinkClick r:id="rId3"/>
              </a:rPr>
              <a:t>https://doi.org/10.1093/database/bay129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Inter-curator agreement with respect to concepts in BP (A) and D (B) axes showing the proportion of common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131428"/>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18</Paragraphs>
  <Slides>6</Slides>
  <Notes>6</Notes>
  <TotalTime>3343</TotalTime>
  <HiddenSlides>0</HiddenSlides>
  <MMClips>0</MMClips>
  <ScaleCrop>0</ScaleCrop>
  <HeadingPairs>
    <vt:vector baseType="variant" size="4">
      <vt:variant>
        <vt:lpstr>Theme</vt:lpstr>
      </vt:variant>
      <vt:variant>
        <vt:i4>1</vt:i4>
      </vt:variant>
      <vt:variant>
        <vt:lpstr>Slide Titles</vt:lpstr>
      </vt:variant>
      <vt:variant>
        <vt:i4>6</vt:i4>
      </vt:variant>
    </vt:vector>
  </HeadingPairs>
  <TitlesOfParts>
    <vt:vector baseType="lpstr" size="7">
      <vt:lpstr>13_Office Theme</vt:lpstr>
      <vt:lpstr>Figure 1 Activity diagram of the literature curation process using neXtA5.
</vt:lpstr>
      <vt:lpstr>Figure 2 neXtA5 user interface for query page.
</vt:lpstr>
      <vt:lpstr>Figure 3 neXtA5 user interface for curation. From the abstract of an article, neXtA5 extracts ...</vt:lpstr>
      <vt:lpstr>Figure 4 Ancestor charts of the GO terms from semantic classification 2, shown in Table 2 [S phase (GO:0051320), DNA ...</vt:lpstr>
      <vt:lpstr>Figure 5 neXtA5 user interface for curation. One of the guidelines for the curators to select relevant ...</vt:lpstr>
      <vt:lpstr>Figure 6 Inter-curator agreement with respect to concepts in BP (A) and D (B) axes showing the proportion of common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2024-05-20T15:41:27Z</dcterms:modified>
</cp:coreProperties>
</file>