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 id="295" r:id="rId14"/>
  </p:sldIdLst>
  <p:sldSz cx="9144000" cy="6858000" type="screen4x3"/>
  <p:notesSz cx="6858000" cy="9144000"/>
  <p:custDataLst>
    <p:tags r:id="rId1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tags" Target="tags/tag1.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heme" Target="theme/theme1.xml" /><Relationship Id="rId19"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A98982-E79B-4E02-AC23-4D20B00850D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F17258-3565-40CA-A977-A7D359B1318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Number of participants by recorded ethnicity and gender by cycle, excluding the pre-pandemic (2017–March 2020) cycle.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F0FD18-CC1A-4E65-8A11-924DD32724B5}"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Questions BPQ_020 and BPQ_030 from table BPQ_D.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F0FD18-CC1A-4E65-8A11-924DD32724B5}" type="slidenum">
              <a:rPr lang="en-US" altLang="en-US" sz="1200"/>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Workflow for ensuring transparent and reproducible research: (i) authors use Rmarkdown and R files, managed with Git version control for organization and collaboration. The nhanesA package facilitates NHANES access. Git and GitHub facilitate this by archiving and source code control. (ii) Work is committed, pushed and made public on GitHub in the form of Rmarkdown and R files. (iii) Anyone who wants to reproduce the work can fork or clone the repository to reproduce or expand upon the work. External users can access the NHANES database in the same way as the original authors. Contributions or extensions can be integrated via pull requests and subsequent merging.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F0FD18-CC1A-4E65-8A11-924DD32724B5}" type="slidenum">
              <a:rPr lang="en-US" altLang="en-US" sz="1200"/>
              <a:t>11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Panel (a) shows the raw data, where both gender and ethnicity are encoded as integers. Panel (b) shows the translated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F0FD18-CC1A-4E65-8A11-924DD32724B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F0FD18-CC1A-4E65-8A11-924DD32724B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F0FD18-CC1A-4E65-8A11-924DD32724B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F0FD18-CC1A-4E65-8A11-924DD32724B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F0FD18-CC1A-4E65-8A11-924DD32724B5}"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F0FD18-CC1A-4E65-8A11-924DD32724B5}"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F0FD18-CC1A-4E65-8A11-924DD32724B5}"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F0FD18-CC1A-4E65-8A11-924DD32724B5}"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e0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database/baae028" TargetMode="External" /><Relationship Id="rId4" Type="http://schemas.openxmlformats.org/officeDocument/2006/relationships/image" Target="../media/image1.png" /><Relationship Id="rId5" Type="http://schemas.openxmlformats.org/officeDocument/2006/relationships/image" Target="../media/image11.jpe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 Id="rId3" Type="http://schemas.openxmlformats.org/officeDocument/2006/relationships/hyperlink" Target="https://doi.org/10.1093/database/baae028" TargetMode="External" /><Relationship Id="rId4" Type="http://schemas.openxmlformats.org/officeDocument/2006/relationships/image" Target="../media/image1.png" /><Relationship Id="rId5" Type="http://schemas.openxmlformats.org/officeDocument/2006/relationships/image" Target="../media/image1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e02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e02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e028"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e028"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e028"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ae028"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database/baae028" TargetMode="External" /><Relationship Id="rId4" Type="http://schemas.openxmlformats.org/officeDocument/2006/relationships/image" Target="../media/image1.png" /><Relationship Id="rId5" Type="http://schemas.openxmlformats.org/officeDocument/2006/relationships/image" Target="../media/image9.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database/baae028" TargetMode="External" /><Relationship Id="rId4" Type="http://schemas.openxmlformats.org/officeDocument/2006/relationships/image" Target="../media/image1.png" /><Relationship Id="rId5" Type="http://schemas.openxmlformats.org/officeDocument/2006/relationships/image" Target="../media/image10.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baae028, </a:t>
            </a:r>
            <a:r>
              <a:rPr lang="en-US" altLang="en-US" sz="1000">
                <a:solidFill>
                  <a:srgbClr val="333333"/>
                </a:solidFill>
                <a:hlinkClick r:id="rId3"/>
              </a:rPr>
              <a:t>https://doi.org/10.1093/database/baae028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Number of participants by recorded ethnicity and gender by cycle, excluding the pre-pandemic (2017–March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72841"/>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baae028, </a:t>
            </a:r>
            <a:r>
              <a:rPr lang="en-US" altLang="en-US" sz="1000">
                <a:solidFill>
                  <a:srgbClr val="333333"/>
                </a:solidFill>
                <a:hlinkClick r:id="rId3"/>
              </a:rPr>
              <a:t>https://doi.org/10.1093/database/baae028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Questions BPQ_020 and BPQ_030 from table BPQ_D.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63800" y="1371600"/>
            <a:ext cx="4209790" cy="4457700"/>
          </a:xfrm>
          <a:prstGeom prst="rect">
            <a:avLst/>
          </a:prstGeom>
        </p:spPr>
      </p:pic>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baae028, </a:t>
            </a:r>
            <a:r>
              <a:rPr lang="en-US" altLang="en-US" sz="1000">
                <a:solidFill>
                  <a:srgbClr val="333333"/>
                </a:solidFill>
                <a:hlinkClick r:id="rId3"/>
              </a:rPr>
              <a:t>https://doi.org/10.1093/database/baae028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Workflow for ensuring transparent and reproducible research: (i) authors use Rmarkdown and R files, managed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6143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baae028, </a:t>
            </a:r>
            <a:r>
              <a:rPr lang="en-US" altLang="en-US" sz="1000">
                <a:solidFill>
                  <a:srgbClr val="333333"/>
                </a:solidFill>
                <a:hlinkClick r:id="rId3"/>
              </a:rPr>
              <a:t>https://doi.org/10.1093/database/baae028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Panel (a) shows the raw data, where both gender and ethnicity are encoded as integers. Panel (b) shows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7365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baae028, </a:t>
            </a:r>
            <a:r>
              <a:rPr lang="en-US" altLang="en-US" sz="1000">
                <a:solidFill>
                  <a:srgbClr val="333333"/>
                </a:solidFill>
                <a:hlinkClick r:id="rId3"/>
              </a:rPr>
              <a:t>https://doi.org/10.1093/database/baae028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2841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baae028, </a:t>
            </a:r>
            <a:r>
              <a:rPr lang="en-US" altLang="en-US" sz="1000">
                <a:solidFill>
                  <a:srgbClr val="333333"/>
                </a:solidFill>
                <a:hlinkClick r:id="rId3"/>
              </a:rPr>
              <a:t>https://doi.org/10.1093/database/baae028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65300" y="1371600"/>
            <a:ext cx="560160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baae028, </a:t>
            </a:r>
            <a:r>
              <a:rPr lang="en-US" altLang="en-US" sz="1000">
                <a:solidFill>
                  <a:srgbClr val="333333"/>
                </a:solidFill>
                <a:hlinkClick r:id="rId3"/>
              </a:rPr>
              <a:t>https://doi.org/10.1093/database/baae028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176207"/>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baae028, </a:t>
            </a:r>
            <a:r>
              <a:rPr lang="en-US" altLang="en-US" sz="1000">
                <a:solidFill>
                  <a:srgbClr val="333333"/>
                </a:solidFill>
                <a:hlinkClick r:id="rId3"/>
              </a:rPr>
              <a:t>https://doi.org/10.1093/database/baae028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538052"/>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baae028, </a:t>
            </a:r>
            <a:r>
              <a:rPr lang="en-US" altLang="en-US" sz="1000">
                <a:solidFill>
                  <a:srgbClr val="333333"/>
                </a:solidFill>
                <a:hlinkClick r:id="rId3"/>
              </a:rPr>
              <a:t>https://doi.org/10.1093/database/baae028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489028"/>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baae028, </a:t>
            </a:r>
            <a:r>
              <a:rPr lang="en-US" altLang="en-US" sz="1000">
                <a:solidFill>
                  <a:srgbClr val="333333"/>
                </a:solidFill>
                <a:hlinkClick r:id="rId3"/>
              </a:rPr>
              <a:t>https://doi.org/10.1093/database/baae028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3639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baae028, </a:t>
            </a:r>
            <a:r>
              <a:rPr lang="en-US" altLang="en-US" sz="1000">
                <a:solidFill>
                  <a:srgbClr val="333333"/>
                </a:solidFill>
                <a:hlinkClick r:id="rId3"/>
              </a:rPr>
              <a:t>https://doi.org/10.1093/database/baae028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12615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26</Paragraphs>
  <Slides>11</Slides>
  <Notes>11</Notes>
  <TotalTime>3343</TotalTime>
  <HiddenSlides>0</HiddenSlides>
  <MMClips>0</MMClips>
  <ScaleCrop>0</ScaleCrop>
  <HeadingPairs>
    <vt:vector baseType="variant" size="4">
      <vt:variant>
        <vt:lpstr>Theme</vt:lpstr>
      </vt:variant>
      <vt:variant>
        <vt:i4>1</vt:i4>
      </vt:variant>
      <vt:variant>
        <vt:lpstr>Slide Titles</vt:lpstr>
      </vt:variant>
      <vt:variant>
        <vt:i4>11</vt:i4>
      </vt:variant>
    </vt:vector>
  </HeadingPairs>
  <TitlesOfParts>
    <vt:vector baseType="lpstr" size="12">
      <vt:lpstr>13_Office Theme</vt:lpstr>
      <vt:lpstr>Figure 1. Number of participants by recorded ethnicity and gender by cycle, excluding the pre-pandemic (2017–March ...</vt:lpstr>
      <vt:lpstr>Figure 2. Panel (a) shows the raw data, where both gender and ethnicity are encoded as integers. Panel (b) shows the ...</vt:lpstr>
      <vt:lpstr>Slide 3</vt:lpstr>
      <vt:lpstr>Slide 4</vt:lpstr>
      <vt:lpstr>Slide 5</vt:lpstr>
      <vt:lpstr>Slide 6</vt:lpstr>
      <vt:lpstr>Slide 7</vt:lpstr>
      <vt:lpstr>Slide 8</vt:lpstr>
      <vt:lpstr>Slide 9</vt:lpstr>
      <vt:lpstr>Figure 3. Questions BPQ_020 and BPQ_030 from table BPQ_D.
</vt:lpstr>
      <vt:lpstr>Figure 4. Workflow for ensuring transparent and reproducible research: (i) authors use Rmarkdown and R files, managed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2024-05-16T04:48:45Z</dcterms:modified>
</cp:coreProperties>
</file>