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Lst>
  <p:sldSz cx="9144000" cy="6858000" type="screen4x3"/>
  <p:notesSz cx="6858000" cy="9144000"/>
  <p:custDataLst>
    <p:tags r:id="rId1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7A277-48EA-4A1A-A76C-9B6C5A1344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01D16-F099-470C-A3F7-9028D0CB29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showing the flow of data from NCBI GEO into the Gemma database. Three classes of information are processed: platform metadata, gene expression data and metadata. While microarray data reside on GEO, raw RNA-sequencing (RNA-seq) data are obtained from NCBI Sequence Read Archive (SRA). AE: ArrayExpress, DE: differential expression, and CoEx: co-expression.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Numbers of datasets grouped by system-level classification of disorders (A), various cancers (B) and neuronal disorders (C); the values are further grouped by taxon and are represented using different colors (Ndataset = 3602). Abbreviations: amyotrophic lateral sclerosis (ALS), multiple sclerosis (MS), autism spectrum disorder (ASD), bipolar disorder (BD) and major depressive disorder (MDD).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Numbers of datasets grouped by chemical compounds (A) and biological role/application of compounds (B); the values are further grouped by taxon and are represented using different colors (Ndataset = 2362).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Snapshot of JSON output from searching for ‘Alzheimer’ datasets using the interactive documentation website of the Gemma REST Application Programming Interface (API) (A) and tabulated output of GSE107999’s (63) metadata and expression data using the GemmaAPI.R package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12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Horizontal bar charts displaying the number of datasets (A) and samples (B) grouped by taxon; empirical cumulative distribution function representation of the number of datasets against the number of samples per dataset grouped by taxon (C). ‘Others’ taxon group consists of D. rerio, D. melanogaster, C. elegans and S. cerevisiae. (Ndataset = 10 420 in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Histogram displaying the distribution of the median design-regressed sample–sample correlation per dataset, for all human, mouse and rata datasets (Ndataset = 10 420).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platforms by the number of associated datasets for each platform (N = 357; A); scatterplot of the fraction of protein-coding gene coverage of each microarray platform with its number of associated datasets (N = 354; B) and bar chart of the top 10 platforms with the most associated datasets for human, mouse and rat (C). The names of the listed platforms (C): Affymetrix GeneChip Human Genome U133 Plus 2.0 Array (GPL570), Affymetrix GeneChip Mouse Genome 430 2.0 Array (GPL1261), Affymetrix Mouse Gene 1.0 ST Array (GPL6246), Affymetrix GeneChip Human Genome U133 Array Set HG-U133A (GPL96), Affymetrix Human Gene 1.0 ST Array (GPL6244), Illumina HumanHT-12 v4.0 Expression Beadchip (GPL10558), Affymetrix GeneChip Rat Genome 230 2.0 Array (GPL1355) and Illumina MouseWG-6 v2.0 Expression Beadchip (GPL6887).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Snapshot of Gemma’s search tools, accessible from the main page (A-left) or upper banner (A-right); and the search results page (B), in which datasets (‘Experiments’) annotated with the term ‘Parkinson’s disease’ is returned.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Snapshot of Gemma’s dataset page for GSE8030 [https://tinyurl.com/Gemma-GSE8030, (61)]; see main text for description. The red box indicates the ‘Differential Expression’ buttons for accessing the details shown in Figure 10C.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Snapshot of the contents in the ‘Diagnostics’ tab (A), ‘Experimental Design’ tab (B) and the ‘Differential Expression’ buttons (C) for GSE2426 [https://tinyurl.com/Gemma-GSE2426, (62)]. Within the diagnostics tab, a sample–sample gene expression correlation heatmap, PCA scree plot, PCA–Factor association plot and mean–variance scatterplot are displayed. For the differential expression details, a heatmap of the top differentially expressed platform elements and histogram of P-value distribution of the platform elements (inset) are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Numbers of datasets grouped by body system (A), organ/tissue (B) and cell type (C). The values are further grouped by taxon and are represented using different colors (Ndataset = 8292).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Numbers of datasets grouped by organ/tissue (A) and cell type (B); the colors indicate the number of associated datasets before (red) and after (blue) ontology inference (Ndataset = 8292).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1AC4E9-8BB4-4EFF-BE39-5148C8C02674}"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11.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12.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13.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b006"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showing the flow of data from NCBI GEO into the Gemma database. Three classes of information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90561"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Numbers of datasets grouped by system-level classification of disorders (A), various cancers (B) and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10882"/>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Numbers of datasets grouped by chemical compounds (A) and biological role/application of compounds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37816"/>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Snapshot of JSON output from searching for ‘Alzheimer’ datasets using the interactive documentation website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872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Horizontal bar charts displaying the number of datasets (A) and samples (B) grouped by taxon; empirical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8996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Histogram displaying the distribution of the median design-regressed sample–sample correlation per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89182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platforms by the number of associated datasets for each platform (N = 357; A); scatterplot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530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Snapshot of Gemma’s search tools, accessible from the main page (A-left) or upper banner (A-right);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241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Snapshot of Gemma’s dataset page for GSE8030 [https://tinyurl.com/Gemma-GSE8030, (61)]; see main text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6912"/>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Snapshot of the contents in the ‘Diagnostics’ tab (A), ‘Experimental Design’ tab (B) and the ‘Differential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6128"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Numbers of datasets grouped by body system (A), organ/tissue (B) and cell type (C). The values are further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0471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baab006, </a:t>
            </a:r>
            <a:r>
              <a:rPr lang="en-US" altLang="en-US" sz="1000">
                <a:solidFill>
                  <a:srgbClr val="333333"/>
                </a:solidFill>
                <a:hlinkClick r:id="rId3"/>
              </a:rPr>
              <a:t>https://doi.org/10.1093/database/baab006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Numbers of datasets grouped by organ/tissue (A) and cell type (B); the colors indicate the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457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36</Paragraphs>
  <Slides>12</Slides>
  <Notes>12</Notes>
  <TotalTime>3343</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13_Office Theme</vt:lpstr>
      <vt:lpstr>Figure 1. Flowchart showing the flow of data from NCBI GEO into the Gemma database. Three classes of information are ...</vt:lpstr>
      <vt:lpstr>Figure 2. Horizontal bar charts displaying the number of datasets (A) and samples (B) grouped by taxon; empirical ...</vt:lpstr>
      <vt:lpstr>Figure 3. Histogram displaying the distribution of the median design-regressed sample–sample correlation per dataset, ...</vt:lpstr>
      <vt:lpstr>Figure 4. Distribution of platforms by the number of associated datasets for each platform (N = 357; A); scatterplot of ...</vt:lpstr>
      <vt:lpstr>Figure 11. Snapshot of Gemma’s search tools, accessible from the main page (A-left) or upper banner (A-right); and the ...</vt:lpstr>
      <vt:lpstr>Figure 9. Snapshot of Gemma’s dataset page for GSE8030 [https://tinyurl.com/Gemma-GSE8030, (61)]; see main text for ...</vt:lpstr>
      <vt:lpstr>Figure 10. Snapshot of the contents in the ‘Diagnostics’ tab (A), ‘Experimental Design’ tab (B) and the ‘Differential ...</vt:lpstr>
      <vt:lpstr>Figure 5. Numbers of datasets grouped by body system (A), organ/tissue (B) and cell type (C). The values are further ...</vt:lpstr>
      <vt:lpstr>Figure 6. Numbers of datasets grouped by organ/tissue (A) and cell type (B); the colors indicate the number of ...</vt:lpstr>
      <vt:lpstr>Figure 7. Numbers of datasets grouped by system-level classification of disorders (A), various cancers (B) and neuronal ...</vt:lpstr>
      <vt:lpstr>Figure 8. Numbers of datasets grouped by chemical compounds (A) and biological role/application of compounds (B); the ...</vt:lpstr>
      <vt:lpstr>Figure 12. Snapshot of JSON output from searching for ‘Alzheimer’ datasets using the interactive documentation website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2024-05-19T13:58:10Z</dcterms:modified>
</cp:coreProperties>
</file>