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Lst>
  <p:sldSz cx="9144000" cy="6858000" type="screen4x3"/>
  <p:notesSz cx="6858000" cy="9144000"/>
  <p:custDataLst>
    <p:tags r:id="rId14"/>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tags" Target="tags/tag1.xml" /><Relationship Id="rId15" Type="http://schemas.openxmlformats.org/officeDocument/2006/relationships/presProps" Target="presProps.xml" /><Relationship Id="rId16" Type="http://schemas.openxmlformats.org/officeDocument/2006/relationships/viewProps" Target="viewProps.xml" /><Relationship Id="rId17" Type="http://schemas.openxmlformats.org/officeDocument/2006/relationships/theme" Target="theme/theme1.xml" /><Relationship Id="rId18"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7B5C0D1-21FF-49D7-88C1-0F8CB5EE5FE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3BC99F7-5B73-4939-8FBD-2FEF74D7BFBB}"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Workflow for the construction and use of the RA map. The assembly of the signalling and molecular pathways implicated in RA involves exhaustive manual curation and information mining from literature, public databases and repositories and the use of the software CellDesigner (18). The RA map contains mechanisms reported in the most recently published studies, after validation from RA experts. The map can be transformed into an online interactive knowledge base using the platform MINERVA (19). Functional enrichment and topological analysis is possible using the software BioInfoMiner (16) (https://bioinfominer.com) and Cytoscape (17),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2020.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CEBCABE-7C7F-4F66-AB4A-FE5D98327D74}"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Node degree distributions of the RA map with a fitted power law. (A) Overall degree distribution. (B) In-degree distribution. (C) Out-degree distribution.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2020.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CEBCABE-7C7F-4F66-AB4A-FE5D98327D74}" type="slidenum">
              <a:rPr lang="en-US" altLang="en-US" sz="1200"/>
              <a:t>10</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Snapshot of the SBGN-compliant RA map. The map is colour-coded with proteins in purple, genes in green, RNAs in red and phenotypes in yellow. State transitions and catalysis reactions are displayed in black, and the inhibitions are in red. Compartments are distinguished as bounding boxes. The map was built using CellDesigner, version 4.4 (18). Modifications to the SBGN format: translation arcs are used to keep the representation compact, as well as the gene and RNA shapes.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2020.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CEBCABE-7C7F-4F66-AB4A-FE5D98327D74}"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The RA map in MINERVA platform. (A) Users can use the search box to type in the element of interest. The resulting element shows up as pins on the map. Corresponding annotations of the searched element, like HGNC, Entrez Gene, RefSeq and Ensembl identifiers are displayed on the left panel along with the PubMed identifiers of the manually curated annotations. (B) Further clicking on the pin will display additional information about interacting drugs, chemicals and microRNAs for the element.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2020.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CEBCABE-7C7F-4F66-AB4A-FE5D98327D74}"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MINERVA plugins. (A) The tree plugin allows to navigate in dense networks by following interactions in a tree-like manner. (B) The stream plugin allows for downstream or upstream expansion when selecting a node of interest.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2020.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CEBCABE-7C7F-4F66-AB4A-FE5D98327D74}"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Visualizing cell/tissue/fluid-specific parts of the RA map using dedicated overlays. Snapshot of the visualization of the Synovial Tissue overlay.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2020.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CEBCABE-7C7F-4F66-AB4A-FE5D98327D74}"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Mapping of Omic datasets from RA synovial tissue. The apoptosis and angiogenesis phenotypes appear to be inactive as no molecule leading to these cellular phenotypes is mapped.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2020.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CEBCABE-7C7F-4F66-AB4A-FE5D98327D74}"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Systemic functional analysis of the RA map using GO terms. Heat map of the top 15 priority genes and their systemic interpretation using BioInfoMiner and GO terms.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2020.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CEBCABE-7C7F-4F66-AB4A-FE5D98327D74}"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Systemic functional analysis of the RA map using HPO terms. Heat map of the top 15 priority genes and their systemic interpretation using BioInfoMiner and HPO terms.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2020.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CEBCABE-7C7F-4F66-AB4A-FE5D98327D74}"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The RA map as a complex network. The RA network with spring embedded layout. One connected core and several smaller unconnected parts are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2020.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CEBCABE-7C7F-4F66-AB4A-FE5D98327D74}"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aa01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database/baaa017"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aa017"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aa017"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aa017"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aa017"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database/baaa017"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database/baaa017"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database/baaa017"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database/baaa017"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2020, , 2020, baaa017, </a:t>
            </a:r>
            <a:r>
              <a:rPr lang="en-US" altLang="en-US" sz="1000">
                <a:solidFill>
                  <a:srgbClr val="333333"/>
                </a:solidFill>
                <a:hlinkClick r:id="rId3"/>
              </a:rPr>
              <a:t>https://doi.org/10.1093/database/baaa017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Workflow for the construction and use of the RA map. The assembly of the signalling and molecular pathways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90700" y="1371600"/>
            <a:ext cx="5570139"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2020, , 2020, baaa017, </a:t>
            </a:r>
            <a:r>
              <a:rPr lang="en-US" altLang="en-US" sz="1000">
                <a:solidFill>
                  <a:srgbClr val="333333"/>
                </a:solidFill>
                <a:hlinkClick r:id="rId3"/>
              </a:rPr>
              <a:t>https://doi.org/10.1093/database/baaa017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Node degree distributions of the RA map with a fitted power law. (A) Overall degree distribution. (B)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25800" y="1371600"/>
            <a:ext cx="2700714"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2020, , 2020, baaa017, </a:t>
            </a:r>
            <a:r>
              <a:rPr lang="en-US" altLang="en-US" sz="1000">
                <a:solidFill>
                  <a:srgbClr val="333333"/>
                </a:solidFill>
                <a:hlinkClick r:id="rId3"/>
              </a:rPr>
              <a:t>https://doi.org/10.1093/database/baaa017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Snapshot of the SBGN-compliant RA map. The map is colour-coded with proteins in purple, genes in green, RNAs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52600" y="1371600"/>
            <a:ext cx="5628409"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2020, , 2020, baaa017, </a:t>
            </a:r>
            <a:r>
              <a:rPr lang="en-US" altLang="en-US" sz="1000">
                <a:solidFill>
                  <a:srgbClr val="333333"/>
                </a:solidFill>
                <a:hlinkClick r:id="rId3"/>
              </a:rPr>
              <a:t>https://doi.org/10.1093/database/baaa017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The RA map in MINERVA platform. (A) Users can use the search box to type in the element of interest.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71800" y="1371600"/>
            <a:ext cx="3212922"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2020, , 2020, baaa017, </a:t>
            </a:r>
            <a:r>
              <a:rPr lang="en-US" altLang="en-US" sz="1000">
                <a:solidFill>
                  <a:srgbClr val="333333"/>
                </a:solidFill>
                <a:hlinkClick r:id="rId3"/>
              </a:rPr>
              <a:t>https://doi.org/10.1093/database/baaa017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MINERVA plugins. (A) The tree plugin allows to navigate in dense networks by following interactions in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35200" y="1371600"/>
            <a:ext cx="4667748"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2020, , 2020, baaa017, </a:t>
            </a:r>
            <a:r>
              <a:rPr lang="en-US" altLang="en-US" sz="1000">
                <a:solidFill>
                  <a:srgbClr val="333333"/>
                </a:solidFill>
                <a:hlinkClick r:id="rId3"/>
              </a:rPr>
              <a:t>https://doi.org/10.1093/database/baaa017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Visualizing cell/tissue/fluid-specific parts of the RA map using dedicated overlays. Snapshot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16225"/>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2020, , 2020, baaa017, </a:t>
            </a:r>
            <a:r>
              <a:rPr lang="en-US" altLang="en-US" sz="1000">
                <a:solidFill>
                  <a:srgbClr val="333333"/>
                </a:solidFill>
                <a:hlinkClick r:id="rId3"/>
              </a:rPr>
              <a:t>https://doi.org/10.1093/database/baaa017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Mapping of Omic datasets from RA synovial tissue. The apoptosis and angiogenesis phenotypes appear to be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04338"/>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2020, , 2020, baaa017, </a:t>
            </a:r>
            <a:r>
              <a:rPr lang="en-US" altLang="en-US" sz="1000">
                <a:solidFill>
                  <a:srgbClr val="333333"/>
                </a:solidFill>
                <a:hlinkClick r:id="rId3"/>
              </a:rPr>
              <a:t>https://doi.org/10.1093/database/baaa017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Systemic functional analysis of the RA map using GO terms. Heat map of the top 15 priority genes and their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487577"/>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2020, , 2020, baaa017, </a:t>
            </a:r>
            <a:r>
              <a:rPr lang="en-US" altLang="en-US" sz="1000">
                <a:solidFill>
                  <a:srgbClr val="333333"/>
                </a:solidFill>
                <a:hlinkClick r:id="rId3"/>
              </a:rPr>
              <a:t>https://doi.org/10.1093/database/baaa017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Systemic functional analysis of the RA map using HPO terms. Heat map of the top 15 priority genes and their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42702"/>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2020, , 2020, baaa017, </a:t>
            </a:r>
            <a:r>
              <a:rPr lang="en-US" altLang="en-US" sz="1000">
                <a:solidFill>
                  <a:srgbClr val="333333"/>
                </a:solidFill>
                <a:hlinkClick r:id="rId3"/>
              </a:rPr>
              <a:t>https://doi.org/10.1093/database/baaa017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The RA map as a complex network. The RA network with spring embedded layout. One connected core and several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55900" y="1371600"/>
            <a:ext cx="3627912"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30</Paragraphs>
  <Slides>10</Slides>
  <Notes>10</Notes>
  <TotalTime>3343</TotalTime>
  <HiddenSlides>0</HiddenSlides>
  <MMClips>0</MMClips>
  <ScaleCrop>0</ScaleCrop>
  <HeadingPairs>
    <vt:vector baseType="variant" size="4">
      <vt:variant>
        <vt:lpstr>Theme</vt:lpstr>
      </vt:variant>
      <vt:variant>
        <vt:i4>1</vt:i4>
      </vt:variant>
      <vt:variant>
        <vt:lpstr>Slide Titles</vt:lpstr>
      </vt:variant>
      <vt:variant>
        <vt:i4>10</vt:i4>
      </vt:variant>
    </vt:vector>
  </HeadingPairs>
  <TitlesOfParts>
    <vt:vector baseType="lpstr" size="11">
      <vt:lpstr>13_Office Theme</vt:lpstr>
      <vt:lpstr>Figure 1 Workflow for the construction and use of the RA map. The assembly of the signalling and molecular pathways ...</vt:lpstr>
      <vt:lpstr>Figure 2 Snapshot of the SBGN-compliant RA map. The map is colour-coded with proteins in purple, genes in green, RNAs ...</vt:lpstr>
      <vt:lpstr>Figure 3 The RA map in MINERVA platform. (A) Users can use the search box to type in the element of interest. The ...</vt:lpstr>
      <vt:lpstr>Figure 4 MINERVA plugins. (A) The tree plugin allows to navigate in dense networks by following interactions in a ...</vt:lpstr>
      <vt:lpstr>Figure 5 Visualizing cell/tissue/fluid-specific parts of the RA map using dedicated overlays. Snapshot of the ...</vt:lpstr>
      <vt:lpstr>Figure 6 Mapping of Omic datasets from RA synovial tissue. The apoptosis and angiogenesis phenotypes appear to be ...</vt:lpstr>
      <vt:lpstr>Figure 7 Systemic functional analysis of the RA map using GO terms. Heat map of the top 15 priority genes and their ...</vt:lpstr>
      <vt:lpstr>Figure 8 Systemic functional analysis of the RA map using HPO terms. Heat map of the top 15 priority genes and their ...</vt:lpstr>
      <vt:lpstr>Figure 9 The RA map as a complex network. The RA network with spring embedded layout. One connected core and several ...</vt:lpstr>
      <vt:lpstr>Figure 10 Node degree distributions of the RA map with a fitted power law. (A) Overall degree distribution. (B)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2024-05-19T13:10:30Z</dcterms:modified>
</cp:coreProperties>
</file>