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 id="307" r:id="rId18"/>
  </p:sldIdLst>
  <p:sldSz cx="9144000" cy="6858000" type="screen4x3"/>
  <p:notesSz cx="6858000" cy="9144000"/>
  <p:custDataLst>
    <p:tags r:id="rId1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tags" Target="tags/tag1.xml" /><Relationship Id="rId2" Type="http://schemas.openxmlformats.org/officeDocument/2006/relationships/notesMaster" Target="notesMasters/notesMaster1.xml" /><Relationship Id="rId20" Type="http://schemas.openxmlformats.org/officeDocument/2006/relationships/presProps" Target="presProps.xml" /><Relationship Id="rId21" Type="http://schemas.openxmlformats.org/officeDocument/2006/relationships/viewProps" Target="viewProps.xml" /><Relationship Id="rId22" Type="http://schemas.openxmlformats.org/officeDocument/2006/relationships/theme" Target="theme/theme1.xml" /><Relationship Id="rId23"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EF5E6A5-8CD2-465F-AF40-2483E1293ED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A37730B-7E81-4BA9-B824-0BD83110710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Gene recall results for each participating group. The ability for text-mining tools to recognize curated genes was measured; terms and synonyms to terms were counted as matches. Gene recall ranged from 2% to 49%.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011C345-2F9B-41BB-8053-A49245555215}"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(a) Group 121 web interface. A screenshot of Group 121’s ranked list of chemicals for curation in their web interface. (b) A screenshot of Group 121’s curation detail page in their web interface. (c) Screenshots of two of Group 121’s data management-related pages in their web interface.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011C345-2F9B-41BB-8053-A49245555215}"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(a) Group 121 web interface. A screenshot of Group 121’s ranked list of chemicals for curation in their web interface. (b) A screenshot of Group 121’s curation detail page in their web interface. (c) Screenshots of two of Group 121’s data management-related pages in their web interface.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011C345-2F9B-41BB-8053-A49245555215}"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(a) Group 116 web interface. A screenshot of Group 116’s Concepts tab in their web interface. (b) A screenshot of Group 116’s Interactions tab in their web interface. (c) A screenshot of Group 116’s Terms tab in their web interface.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011C345-2F9B-41BB-8053-A49245555215}"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(a) Group 116 web interface. A screenshot of Group 116’s Concepts tab in their web interface. (b) A screenshot of Group 116’s Interactions tab in their web interface. (c) A screenshot of Group 116’s Terms tab in their web interface.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011C345-2F9B-41BB-8053-A49245555215}"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Group 130 web interface. A screenshot of Group 130’s web interface.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011C345-2F9B-41BB-8053-A49245555215}" type="slidenum">
              <a:rPr lang="en-US" altLang="en-US" sz="1200"/>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Group 141 web interface. A screenshot of Group 141’s web interface.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011C345-2F9B-41BB-8053-A49245555215}" type="slidenum">
              <a:rPr lang="en-US" altLang="en-US" sz="1200"/>
              <a:t>15</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Chemical recall results for each participating group. The ability for text-mining tools to recognize curated chemicals was measured; terms and synonyms to terms were counted as matches. Chemical recall ranged from 5% to 82%.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011C345-2F9B-41BB-8053-A4924555521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Disease recall results for each participating group. The ability for text-mining tools to recognize curated diseases was measured; terms and synonyms to terms were counted as matches. Disease recall ranged from &lt;1% to 65%.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011C345-2F9B-41BB-8053-A4924555521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BioCreative Track I File Upload Facility. A web interface was developed to allow participants to upload their results (back panel). Following successful uploads, a report was generated and returned to each participant that contained summary or detailed information for each dataset; a summary report is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011C345-2F9B-41BB-8053-A4924555521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MAP (9) score results for each participating group. For MAP score calculations, an article was counted as relevant if it had one or more associated curated interactions. Across the groups, MAP scores were fairly high and consistent, ranging from 71% to 80%.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011C345-2F9B-41BB-8053-A4924555521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Group 120 web interface. A screenshot of Group 120’s web interface.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011C345-2F9B-41BB-8053-A49245555215}"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Group 139 web interface. A screenshot of Group 139’s web interface.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011C345-2F9B-41BB-8053-A49245555215}"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Aggregate metrics for each participating group. The results of MAP (9) scores and chemical, gene, disease and action term recall scores are aggregated onto a single bar graph for each participating group. Two of the groups clearly distinguished themselves with respect to aggregate benchmarking results. Group 121 held the highest MAP score (80%) while also delivering strong recall scores in the three major recall categories (chemicals, genes and diseases). Group 116 delivered the highest recall scores in two of the three major data categories (i.e. gene and disease recall). Three other groups (120, 139 and 130) had respectable recall scores in most, if not all, of the major data categories.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011C345-2F9B-41BB-8053-A49245555215}"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Group 133 web interface. A screenshot of Group 133’s web interface.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011C345-2F9B-41BB-8053-A49245555215}"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s03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database/bas037"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database/bas037"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93/database/bas037"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093/database/bas037" TargetMode="External" /><Relationship Id="rId4" Type="http://schemas.openxmlformats.org/officeDocument/2006/relationships/image" Target="../media/image1.png" /><Relationship Id="rId5" Type="http://schemas.openxmlformats.org/officeDocument/2006/relationships/image" Target="../media/image14.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093/database/bas037" TargetMode="External" /><Relationship Id="rId4" Type="http://schemas.openxmlformats.org/officeDocument/2006/relationships/image" Target="../media/image1.png" /><Relationship Id="rId5" Type="http://schemas.openxmlformats.org/officeDocument/2006/relationships/image" Target="../media/image15.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hyperlink" Target="https://doi.org/10.1093/database/bas037" TargetMode="External" /><Relationship Id="rId4" Type="http://schemas.openxmlformats.org/officeDocument/2006/relationships/image" Target="../media/image1.png" /><Relationship Id="rId5" Type="http://schemas.openxmlformats.org/officeDocument/2006/relationships/image" Target="../media/image16.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s03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s03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s03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s037"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s037"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database/bas037"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database/bas037"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database/bas037"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bas037, </a:t>
            </a:r>
            <a:r>
              <a:rPr lang="en-US" altLang="en-US" sz="1000">
                <a:solidFill>
                  <a:srgbClr val="333333"/>
                </a:solidFill>
                <a:hlinkClick r:id="rId3"/>
              </a:rPr>
              <a:t>https://doi.org/10.1093/database/bas037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Gene recall results for each participating group. The ability for text-mining tools to recognize curated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43100" y="1371600"/>
            <a:ext cx="5268565"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bas037, </a:t>
            </a:r>
            <a:r>
              <a:rPr lang="en-US" altLang="en-US" sz="1000">
                <a:solidFill>
                  <a:srgbClr val="333333"/>
                </a:solidFill>
                <a:hlinkClick r:id="rId3"/>
              </a:rPr>
              <a:t>https://doi.org/10.1093/database/bas037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(a) Group 121 web interface. A screenshot of Group 121’s ranked list of chemicals for curation in their web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95600" y="1371600"/>
            <a:ext cx="3360688"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bas037, </a:t>
            </a:r>
            <a:r>
              <a:rPr lang="en-US" altLang="en-US" sz="1000">
                <a:solidFill>
                  <a:srgbClr val="333333"/>
                </a:solidFill>
                <a:hlinkClick r:id="rId3"/>
              </a:rPr>
              <a:t>https://doi.org/10.1093/database/bas037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(a) Group 121 web interface. A screenshot of Group 121’s ranked list of chemicals for curation in their web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415909"/>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bas037, </a:t>
            </a:r>
            <a:r>
              <a:rPr lang="en-US" altLang="en-US" sz="1000">
                <a:solidFill>
                  <a:srgbClr val="333333"/>
                </a:solidFill>
                <a:hlinkClick r:id="rId3"/>
              </a:rPr>
              <a:t>https://doi.org/10.1093/database/bas037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(a) Group 116 web interface. A screenshot of Group 116’s Concepts tab in their web interface. (b)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42280" cy="4457700"/>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bas037, </a:t>
            </a:r>
            <a:r>
              <a:rPr lang="en-US" altLang="en-US" sz="1000">
                <a:solidFill>
                  <a:srgbClr val="333333"/>
                </a:solidFill>
                <a:hlinkClick r:id="rId3"/>
              </a:rPr>
              <a:t>https://doi.org/10.1093/database/bas037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(a) Group 116 web interface. A screenshot of Group 116’s Concepts tab in their web interface. (b)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72626"/>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bas037, </a:t>
            </a:r>
            <a:r>
              <a:rPr lang="en-US" altLang="en-US" sz="1000">
                <a:solidFill>
                  <a:srgbClr val="333333"/>
                </a:solidFill>
                <a:hlinkClick r:id="rId3"/>
              </a:rPr>
              <a:t>https://doi.org/10.1093/database/bas037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Group 130 web interface. A screenshot of Group 130’s web interface.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60852"/>
          </a:xfrm>
          <a:prstGeom prst="rect">
            <a:avLst/>
          </a:prstGeom>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bas037, </a:t>
            </a:r>
            <a:r>
              <a:rPr lang="en-US" altLang="en-US" sz="1000">
                <a:solidFill>
                  <a:srgbClr val="333333"/>
                </a:solidFill>
                <a:hlinkClick r:id="rId3"/>
              </a:rPr>
              <a:t>https://doi.org/10.1093/database/bas037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Group 141 web interface. A screenshot of Group 141’s web interface.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42089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bas037, </a:t>
            </a:r>
            <a:r>
              <a:rPr lang="en-US" altLang="en-US" sz="1000">
                <a:solidFill>
                  <a:srgbClr val="333333"/>
                </a:solidFill>
                <a:hlinkClick r:id="rId3"/>
              </a:rPr>
              <a:t>https://doi.org/10.1093/database/bas037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Chemical recall results for each participating group. The ability for text-mining tools to recognize curated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030503"/>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bas037, </a:t>
            </a:r>
            <a:r>
              <a:rPr lang="en-US" altLang="en-US" sz="1000">
                <a:solidFill>
                  <a:srgbClr val="333333"/>
                </a:solidFill>
                <a:hlinkClick r:id="rId3"/>
              </a:rPr>
              <a:t>https://doi.org/10.1093/database/bas037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Disease recall results for each participating group. The ability for text-mining tools to recognize curated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63116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bas037, </a:t>
            </a:r>
            <a:r>
              <a:rPr lang="en-US" altLang="en-US" sz="1000">
                <a:solidFill>
                  <a:srgbClr val="333333"/>
                </a:solidFill>
                <a:hlinkClick r:id="rId3"/>
              </a:rPr>
              <a:t>https://doi.org/10.1093/database/bas037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BioCreative Track I File Upload Facility. A web interface was developed to allow participants to upload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751897"/>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bas037, </a:t>
            </a:r>
            <a:r>
              <a:rPr lang="en-US" altLang="en-US" sz="1000">
                <a:solidFill>
                  <a:srgbClr val="333333"/>
                </a:solidFill>
                <a:hlinkClick r:id="rId3"/>
              </a:rPr>
              <a:t>https://doi.org/10.1093/database/bas037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MAP (9) score results for each participating group. For MAP score calculations, an article was counted 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28348"/>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bas037, </a:t>
            </a:r>
            <a:r>
              <a:rPr lang="en-US" altLang="en-US" sz="1000">
                <a:solidFill>
                  <a:srgbClr val="333333"/>
                </a:solidFill>
                <a:hlinkClick r:id="rId3"/>
              </a:rPr>
              <a:t>https://doi.org/10.1093/database/bas037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Group 120 web interface. A screenshot of Group 120’s web interface.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208615"/>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bas037, </a:t>
            </a:r>
            <a:r>
              <a:rPr lang="en-US" altLang="en-US" sz="1000">
                <a:solidFill>
                  <a:srgbClr val="333333"/>
                </a:solidFill>
                <a:hlinkClick r:id="rId3"/>
              </a:rPr>
              <a:t>https://doi.org/10.1093/database/bas037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Group 139 web interface. A screenshot of Group 139’s web interface.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00155"/>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bas037, </a:t>
            </a:r>
            <a:r>
              <a:rPr lang="en-US" altLang="en-US" sz="1000">
                <a:solidFill>
                  <a:srgbClr val="333333"/>
                </a:solidFill>
                <a:hlinkClick r:id="rId3"/>
              </a:rPr>
              <a:t>https://doi.org/10.1093/database/bas037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Aggregate metrics for each participating group. The results of MAP (9) scores and chemical, gene, disease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13753"/>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bas037, </a:t>
            </a:r>
            <a:r>
              <a:rPr lang="en-US" altLang="en-US" sz="1000">
                <a:solidFill>
                  <a:srgbClr val="333333"/>
                </a:solidFill>
                <a:hlinkClick r:id="rId3"/>
              </a:rPr>
              <a:t>https://doi.org/10.1093/database/bas037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Group 133 web interface. A screenshot of Group 133’s web interface.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69153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45</Paragraphs>
  <Slides>15</Slides>
  <Notes>15</Notes>
  <TotalTime>3343</TotalTime>
  <HiddenSlides>0</HiddenSlides>
  <MMClips>0</MMClips>
  <ScaleCrop>0</ScaleCrop>
  <HeadingPairs>
    <vt:vector baseType="variant" size="4">
      <vt:variant>
        <vt:lpstr>Theme</vt:lpstr>
      </vt:variant>
      <vt:variant>
        <vt:i4>1</vt:i4>
      </vt:variant>
      <vt:variant>
        <vt:lpstr>Slide Titles</vt:lpstr>
      </vt:variant>
      <vt:variant>
        <vt:i4>15</vt:i4>
      </vt:variant>
    </vt:vector>
  </HeadingPairs>
  <TitlesOfParts>
    <vt:vector baseType="lpstr" size="16">
      <vt:lpstr>13_Office Theme</vt:lpstr>
      <vt:lpstr>Figure 3 Gene recall results for each participating group. The ability for text-mining tools to recognize curated ...</vt:lpstr>
      <vt:lpstr>Figure 4 Chemical recall results for each participating group. The ability for text-mining tools to recognize curated ...</vt:lpstr>
      <vt:lpstr>Figure 5 Disease recall results for each participating group. The ability for text-mining tools to recognize curated ...</vt:lpstr>
      <vt:lpstr>Figure 1 The BioCreative Track I File Upload Facility. A web interface was developed to allow participants to upload ...</vt:lpstr>
      <vt:lpstr>Figure 2 MAP (9) score results for each participating group. For MAP score calculations, an article was counted as ...</vt:lpstr>
      <vt:lpstr>Figure 10 Group 120 web interface. A screenshot of Group 120’s web interface.
</vt:lpstr>
      <vt:lpstr>Figure 11 Group 139 web interface. A screenshot of Group 139’s web interface.
</vt:lpstr>
      <vt:lpstr>Figure 6 Aggregate metrics for each participating group. The results of MAP (9) scores and chemical, gene, disease and ...</vt:lpstr>
      <vt:lpstr>Figure 9 Group 133 web interface. A screenshot of Group 133’s web interface.
</vt:lpstr>
      <vt:lpstr>Figure 7 (a) Group 121 web interface. A screenshot of Group 121’s ranked list of chemicals for curation in their web ...</vt:lpstr>
      <vt:lpstr>Figure 7 (a) Group 121 web interface. A screenshot of Group 121’s ranked list of chemicals for curation in their web ...</vt:lpstr>
      <vt:lpstr>Figure 8 (a) Group 116 web interface. A screenshot of Group 116’s Concepts tab in their web interface. (b) A ...</vt:lpstr>
      <vt:lpstr>Figure 8 (a) Group 116 web interface. A screenshot of Group 116’s Concepts tab in their web interface. (b) A ...</vt:lpstr>
      <vt:lpstr>Figure 12 Group 130 web interface. A screenshot of Group 130’s web interface.
</vt:lpstr>
      <vt:lpstr>Figure 13 Group 141 web interface. A screenshot of Group 141’s web interface.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2024-05-15T07:34:36Z</dcterms:modified>
</cp:coreProperties>
</file>