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EC6813-62DC-4024-88DD-8291186C05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AA0353-9334-4902-9BEA-EFE6614CD5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Annual publication of research articles containing the keyword ‘charismatic species’ between 2000 and 2021, extracted from Clarivate Web of Science.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5FF856-ECE1-44A9-9B0E-80CDFB7A879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overview of the WASP surveys.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5FF856-ECE1-44A9-9B0E-80CDFB7A879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Snapshot of the WASP web survey.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5FF856-ECE1-44A9-9B0E-80CDFB7A879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Image selection criteria.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5FF856-ECE1-44A9-9B0E-80CDFB7A879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Summary statistics of the IUCNxiNat species dataset presenting the proportions of species evaluated under the IUCN Red List with images available on iNaturalist (left). (B) Taxonomic coverage of the species sample resulting from our sampling strategy to the IUCNxiNat dataset (right). (C) Sampling strategy chosen for all species groups in WASP-A and WASP-B surveys (bottom). The y-axis represents the species groups, each marked with an illustrative icon. The x-axis represents a measure of proportion, or coverage, in percentage. Values are expressed in terms of various taxonomic ranks, including genus (denoted as G with solid line), family (denoted as F with dashed line) and order (denoted as O with dotted line)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5FF856-ECE1-44A9-9B0E-80CDFB7A879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End-to-end data flow of the WASP web surveys.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5FF856-ECE1-44A9-9B0E-80CDFB7A879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Tree-like structure illustrating the taxonomic representativeness of the WASP-A (left) and WASP-B (right) species samples. Color scale explains the taxonomic representativeness (in percentage covered) compared to the IUCN Red List species. Colored tree tips show the percentage of species covered in our species sample, by genus; the first (inner) and second (outer) circular layers represent the genus-coverage by family and family-coverage by order, respectively. The synthetic tree–like structure was generated from the Open Tree of Life, using the R package ‘rotl’.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5FF856-ECE1-44A9-9B0E-80CDFB7A8798}"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A1. </a:t>
            </a:r>
            <a:r>
              <a:rPr lang="en-US" altLang="en-US">
                <a:latin typeface="Arial" pitchFamily="34" charset="0"/>
                <a:ea typeface="Arial" pitchFamily="34" charset="0"/>
              </a:rPr>
              <a:t>Business layer classes.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5FF856-ECE1-44A9-9B0E-80CDFB7A8798}"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Annual publication of research articles containing the keyword ‘charismatic species’ between 2000 and 2021,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520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overview of the WASP surveys.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301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Snapshot of the WASP web survey.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368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Image selection criteria.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583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Summary statistics of the IUCNxiNat species dataset presenting the proportions of species evaluated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568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End-to-end data flow of the WASP web surveys.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143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Tree-like structure illustrating the taxonomic representativeness of the WASP-A (left) and WASP-B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1453"/>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A1. </a:t>
            </a:r>
            <a:r>
              <a:rPr lang="en-US" altLang="en-US" b="0"/>
              <a:t>Business layer classes.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52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Annual publication of research articles containing the keyword ‘charismatic species’ between 2000 and 2021, ...</vt:lpstr>
      <vt:lpstr>Figure 2. Schematic overview of the WASP surveys.
</vt:lpstr>
      <vt:lpstr>Figure 3. Snapshot of the WASP web survey.
</vt:lpstr>
      <vt:lpstr>Figure 5. Image selection criteria.
</vt:lpstr>
      <vt:lpstr>Figure 4. (A) Summary statistics of the IUCNxiNat species dataset presenting the proportions of species evaluated under ...</vt:lpstr>
      <vt:lpstr>Figure 6. End-to-end data flow of the WASP web surveys.
</vt:lpstr>
      <vt:lpstr>Figure 7. Tree-like structure illustrating the taxonomic representativeness of the WASP-A (left) and WASP-B (right) ...</vt:lpstr>
      <vt:lpstr>Figure A1. Business layer classes.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2024-04-28T18:22:47Z</dcterms:modified>
</cp:coreProperties>
</file>