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4689" r:id="rId1"/>
  </p:sldMasterIdLst>
  <p:notesMasterIdLst>
    <p:notesMasterId r:id="rId2"/>
  </p:notesMasterIdLst>
  <p:handoutMasterIdLst>
    <p:handoutMasterId r:id="rId3"/>
  </p:handoutMasterIdLst>
  <p:sldIdLst>
    <p:sldId id="265" r:id="rId4"/>
    <p:sldId id="268" r:id="rId5"/>
    <p:sldId id="271" r:id="rId6"/>
    <p:sldId id="274" r:id="rId7"/>
    <p:sldId id="277" r:id="rId8"/>
    <p:sldId id="280" r:id="rId9"/>
  </p:sldIdLst>
  <p:sldSz cx="9144000" cy="6858000" type="screen4x3"/>
  <p:notesSz cx="6858000" cy="9144000"/>
  <p:custDataLst>
    <p:tags r:id="rId10"/>
  </p:custDataLst>
  <p:defaultTextStyle>
    <a:defPPr>
      <a:defRPr lang="en-US"/>
    </a:defPPr>
    <a:lvl1pPr marL="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1pPr>
    <a:lvl2pPr marL="4572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2pPr>
    <a:lvl3pPr marL="9144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3pPr>
    <a:lvl4pPr marL="13716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4pPr>
    <a:lvl5pPr marL="18288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/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86"/>
    <p:restoredTop sz="87370"/>
  </p:normalViewPr>
  <p:slideViewPr>
    <p:cSldViewPr>
      <p:cViewPr varScale="1">
        <p:scale>
          <a:sx n="96" d="100"/>
          <a:sy n="96" d="100"/>
        </p:scale>
        <p:origin x="0" y="0"/>
      </p:cViewPr>
    </p:cSldViewPr>
  </p:slideViewPr>
  <p:notesViewPr>
    <p:cSldViewPr>
      <p:cViewPr varScale="1">
        <p:scale>
          <a:sx n="83" d="100"/>
          <a:sy n="83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tags" Target="tags/tag1.xml" /><Relationship Id="rId11" Type="http://schemas.openxmlformats.org/officeDocument/2006/relationships/presProps" Target="presProps.xml" /><Relationship Id="rId12" Type="http://schemas.openxmlformats.org/officeDocument/2006/relationships/viewProps" Target="viewProps.xml" /><Relationship Id="rId13" Type="http://schemas.openxmlformats.org/officeDocument/2006/relationships/theme" Target="theme/theme1.xml" /><Relationship Id="rId14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handoutMaster" Target="handoutMasters/handout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4098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099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F17B615-C876-4B87-997A-F321F976F354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0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1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3AF88E9C-FFCC-4135-A872-941F24841F2A}" type="slidenum">
              <a:rPr lang="en-US" altLang="en-US" sz="1200">
                <a:latin typeface="Calibri" pitchFamily="34" charset="0"/>
              </a:rPr>
              <a:t>*</a:t>
            </a:fld>
            <a:endParaRPr lang="en-US" altLang="en-US" sz="120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074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5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5F84B5-E5E8-4C35-824D-0929C2A45FB2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6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3077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Click to edit Master text styles</a:t>
            </a:r>
          </a:p>
          <a:p>
            <a:pPr marL="45720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Second level</a:t>
            </a:r>
          </a:p>
          <a:p>
            <a:pPr marL="914400" marR="0" lvl="2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Third level</a:t>
            </a:r>
          </a:p>
          <a:p>
            <a:pPr marL="1371600" marR="0" lvl="3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Fourth level</a:t>
            </a:r>
          </a:p>
          <a:p>
            <a:pPr marL="1828800" marR="0" lvl="4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Fifth level</a:t>
            </a:r>
          </a:p>
        </p:txBody>
      </p:sp>
      <p:sp>
        <p:nvSpPr>
          <p:cNvPr id="3078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9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B75E64EC-B54B-4E63-8580-D57F45FB26B5}" type="slidenum">
              <a:rPr lang="en-US" altLang="en-US" sz="1200"/>
              <a:t>*</a:t>
            </a:fld>
            <a:endParaRPr lang="en-US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/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1.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A BEL statement sample from the biocreative V BEL corpus.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Author(s) 2016. Published by Oxford University Press. This is an Open Access article distributed under the terms of the Creative Commons Attribution License ( http://creativecommons.org/licenses/by/4.0/ ), which permits unrestricted reuse, distribution, and reproduction in any medium, provided the original work is properly cited. 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CFA2FC14-B175-4402-BB7E-CFA56425BCFB}" type="slidenum">
              <a:rPr lang="en-US" altLang="en-US" sz="1200"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2.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An example of transforming SVO into BEL statement.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Author(s) 2016. Published by Oxford University Press. This is an Open Access article distributed under the terms of the Creative Commons Attribution License ( http://creativecommons.org/licenses/by/4.0/ ), which permits unrestricted reuse, distribution, and reproduction in any medium, provided the original work is properly cited. 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CFA2FC14-B175-4402-BB7E-CFA56425BCFB}" type="slidenum">
              <a:rPr lang="en-US" altLang="en-US" sz="1200"/>
              <a:t>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3.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Example of a parse tree annotated with semantic roles.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Author(s) 2016. Published by Oxford University Press. This is an Open Access article distributed under the terms of the Creative Commons Attribution License ( http://creativecommons.org/licenses/by/4.0/ ), which permits unrestricted reuse, distribution, and reproduction in any medium, provided the original work is properly cited. 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CFA2FC14-B175-4402-BB7E-CFA56425BCFB}" type="slidenum">
              <a:rPr lang="en-US" altLang="en-US" sz="1200"/>
              <a:t>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4.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An example sentence with incorrect syntactic tree where two verbs ‘downregulated’ and ‘upregulated’ are in the sentence.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Author(s) 2016. Published by Oxford University Press. This is an Open Access article distributed under the terms of the Creative Commons Attribution License ( http://creativecommons.org/licenses/by/4.0/ ), which permits unrestricted reuse, distribution, and reproduction in any medium, provided the original work is properly cited. 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CFA2FC14-B175-4402-BB7E-CFA56425BCFB}" type="slidenum">
              <a:rPr lang="en-US" altLang="en-US" sz="1200"/>
              <a:t>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5.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The distribution of the NE types in the training set.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Author(s) 2016. Published by Oxford University Press. This is an Open Access article distributed under the terms of the Creative Commons Attribution License ( http://creativecommons.org/licenses/by/4.0/ ), which permits unrestricted reuse, distribution, and reproduction in any medium, provided the original work is properly cited. 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CFA2FC14-B175-4402-BB7E-CFA56425BCFB}" type="slidenum">
              <a:rPr lang="en-US" altLang="en-US" sz="1200"/>
              <a:t>5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6.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The distribution of the NE types in the test set.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Author(s) 2016. Published by Oxford University Press. This is an Open Access article distributed under the terms of the Creative Commons Attribution License ( http://creativecommons.org/licenses/by/4.0/ ), which permits unrestricted reuse, distribution, and reproduction in any medium, provided the original work is properly cited. 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CFA2FC14-B175-4402-BB7E-CFA56425BCFB}" type="slidenum">
              <a:rPr lang="en-US" altLang="en-US" sz="1200"/>
              <a:t>6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 name="Title and Content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731"/>
            <a:ext cx="8229600" cy="444182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25450"/>
            <a:ext cx="6108853" cy="61277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eaLnBrk="0" hangingPunct="0">
              <a:defRPr sz="10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1026" name="Date Placeholder 3"/>
          <p:cNvSpPr txBox="1"/>
          <p:nvPr/>
        </p:nvSpPr>
        <p:spPr bwMode="auto">
          <a:xfrm>
            <a:off x="1905000" y="64008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19812" cy="612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0" tIns="0" rIns="0" bIns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1112"/>
            <a:ext cx="8229600" cy="44418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algn="l" eaLnBrk="1" hangingPunct="1">
              <a:spcAft>
                <a:spcPts val="600"/>
              </a:spcAft>
              <a:defRPr sz="800">
                <a:solidFill>
                  <a:srgbClr val="2A2A2A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altLang="en-US" sz="8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cxnSp>
        <p:nvCxnSpPr>
          <p:cNvPr id="1030" name="Straight Connector 8"/>
          <p:cNvCxnSpPr/>
          <p:nvPr/>
        </p:nvCxnSpPr>
        <p:spPr>
          <a:xfrm>
            <a:off x="0" y="5994400"/>
            <a:ext cx="9144000" cy="0"/>
          </a:xfrm>
          <a:prstGeom prst="line">
            <a:avLst/>
          </a:prstGeom>
          <a:noFill/>
          <a:ln w="6350">
            <a:solidFill>
              <a:srgbClr val="CFD5E4"/>
            </a:solidFill>
            <a:miter lim="800000"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9" r:id="rId1"/>
  </p:sldLayoutIdLst>
  <p:transition/>
  <p:timing/>
  <p:txStyles>
    <p:titleStyle>
      <a:lvl1pPr marL="0" indent="0" algn="l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600" b="1" i="0" u="none" kern="1200" baseline="0">
          <a:solidFill>
            <a:schemeClr val="tx1"/>
          </a:solidFill>
          <a:effectLst/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9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6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4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»"/>
        <a:defRPr kumimoji="0" sz="11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hyperlink" Target="https://doi.org/10.1093/database/baw064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.xml" /><Relationship Id="rId3" Type="http://schemas.openxmlformats.org/officeDocument/2006/relationships/hyperlink" Target="https://doi.org/10.1093/database/baw064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3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.xml" /><Relationship Id="rId3" Type="http://schemas.openxmlformats.org/officeDocument/2006/relationships/hyperlink" Target="https://doi.org/10.1093/database/baw064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4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4.xml" /><Relationship Id="rId3" Type="http://schemas.openxmlformats.org/officeDocument/2006/relationships/hyperlink" Target="https://doi.org/10.1093/database/baw064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5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5.xml" /><Relationship Id="rId3" Type="http://schemas.openxmlformats.org/officeDocument/2006/relationships/hyperlink" Target="https://doi.org/10.1093/database/baw064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6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6.xml" /><Relationship Id="rId3" Type="http://schemas.openxmlformats.org/officeDocument/2006/relationships/hyperlink" Target="https://doi.org/10.1093/database/baw064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7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Database (Oxford)</a:t>
            </a:r>
            <a:r>
              <a:rPr lang="en-US" altLang="en-US" sz="1000">
                <a:solidFill>
                  <a:srgbClr val="333333"/>
                </a:solidFill>
              </a:rPr>
              <a:t>, Volume 2016, , 2016, baw064,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https://doi.org/10.1093/database/baw064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1. </a:t>
            </a:r>
            <a:r>
              <a:rPr lang="en-US" altLang="en-US" b="0"/>
              <a:t>A BEL statement sample from the biocreative V BEL corpus.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1334672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Database (Oxford)</a:t>
            </a:r>
            <a:r>
              <a:rPr lang="en-US" altLang="en-US" sz="1000">
                <a:solidFill>
                  <a:srgbClr val="333333"/>
                </a:solidFill>
              </a:rPr>
              <a:t>, Volume 2016, , 2016, baw064,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https://doi.org/10.1093/database/baw064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2. </a:t>
            </a:r>
            <a:r>
              <a:rPr lang="en-US" altLang="en-US" b="0"/>
              <a:t>An example of transforming SVO into BEL statement.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2505052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Database (Oxford)</a:t>
            </a:r>
            <a:r>
              <a:rPr lang="en-US" altLang="en-US" sz="1000">
                <a:solidFill>
                  <a:srgbClr val="333333"/>
                </a:solidFill>
              </a:rPr>
              <a:t>, Volume 2016, , 2016, baw064,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https://doi.org/10.1093/database/baw064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3. </a:t>
            </a:r>
            <a:r>
              <a:rPr lang="en-US" altLang="en-US" b="0"/>
              <a:t>Example of a parse tree annotated with semantic roles.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2167666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Database (Oxford)</a:t>
            </a:r>
            <a:r>
              <a:rPr lang="en-US" altLang="en-US" sz="1000">
                <a:solidFill>
                  <a:srgbClr val="333333"/>
                </a:solidFill>
              </a:rPr>
              <a:t>, Volume 2016, , 2016, baw064,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https://doi.org/10.1093/database/baw064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4. </a:t>
            </a:r>
            <a:r>
              <a:rPr lang="en-US" altLang="en-US" b="0"/>
              <a:t>An example sentence with incorrect syntactic tree where two verbs ‘downregulated’ and ‘upregulated’ are in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1765971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Database (Oxford)</a:t>
            </a:r>
            <a:r>
              <a:rPr lang="en-US" altLang="en-US" sz="1000">
                <a:solidFill>
                  <a:srgbClr val="333333"/>
                </a:solidFill>
              </a:rPr>
              <a:t>, Volume 2016, , 2016, baw064,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https://doi.org/10.1093/database/baw064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5. </a:t>
            </a:r>
            <a:r>
              <a:rPr lang="en-US" altLang="en-US" b="0"/>
              <a:t>The distribution of the NE types in the training set.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3569288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Database (Oxford)</a:t>
            </a:r>
            <a:r>
              <a:rPr lang="en-US" altLang="en-US" sz="1000">
                <a:solidFill>
                  <a:srgbClr val="333333"/>
                </a:solidFill>
              </a:rPr>
              <a:t>, Volume 2016, , 2016, baw064,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https://doi.org/10.1093/database/baw064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6. </a:t>
            </a:r>
            <a:r>
              <a:rPr lang="en-US" altLang="en-US" b="0"/>
              <a:t>The distribution of the NE types in the test set.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3529012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01.14"/>
  <p:tag name="AS_TITLE" val="Aspose.Slides for .NET 4.0"/>
  <p:tag name="AS_VERSION" val="19.1"/>
</p:tagLst>
</file>

<file path=ppt/theme/theme1.xml><?xml version="1.0" encoding="utf-8"?>
<a:theme xmlns:r="http://schemas.openxmlformats.org/officeDocument/2006/relationships" xmlns:a="http://schemas.openxmlformats.org/drawingml/2006/main" name="13_Office Theme">
  <a:themeElements>
    <a:clrScheme name="13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3_Office Theme">
      <a:majorFont>
        <a:latin typeface="Times New Roman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13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18</Paragraphs>
  <Slides>6</Slides>
  <Notes>6</Notes>
  <TotalTime>3343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baseType="lpstr" size="7">
      <vt:lpstr>13_Office Theme</vt:lpstr>
      <vt:lpstr>Figure 1. A BEL statement sample from the biocreative V BEL corpus.
</vt:lpstr>
      <vt:lpstr>Figure 2. An example of transforming SVO into BEL statement.
</vt:lpstr>
      <vt:lpstr>Figure 3. Example of a parse tree annotated with semantic roles.
</vt:lpstr>
      <vt:lpstr>Figure 4. An example sentence with incorrect syntactic tree where two verbs ‘downregulated’ and ‘upregulated’ are in ...</vt:lpstr>
      <vt:lpstr>Figure 5. The distribution of the NE types in the training set.
</vt:lpstr>
      <vt:lpstr>Figure 6. The distribution of the NE types in the test set.
</vt:lpstr>
    </vt:vector>
  </TitlesOfParts>
  <LinksUpToDate>0</LinksUpToDate>
  <SharedDoc>0</SharedDoc>
  <HyperlinksChanged>0</HyperlinksChanged>
  <Application>Aspose.Slides for .NET</Application>
  <AppVersion>19.0100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Oxford University Press Figure</dc:title>
  <cp:lastModifiedBy>Kelly Richardson</cp:lastModifiedBy>
  <cp:revision>164</cp:revision>
  <dcterms:created xsi:type="dcterms:W3CDTF">2015-12-31T14:57:12Z</dcterms:created>
  <dcterms:modified xsi:type="dcterms:W3CDTF">2024-05-08T15:02:17Z</dcterms:modified>
</cp:coreProperties>
</file>