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2DC953-E951-4453-BADF-1A2C64EAB66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AD4246-403C-4AC8-A1DE-DB0D322CDB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Summarized information of major PTMs (24 PTMs with more than 80 experimentally verified reported modified sites) according to the dbPTM databank (October 2020). All frequencies are shown in log scale. (A) Clustergram indicating the frequency of each PTM on different amino acids. (B) Frequency of major PTMs. (C) Frequency of each amino acid that was reported as a modified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PTM discovery timeline for 10 major PTMs: phosphorylation (28), methylation (29), sulfation (30), acetylation (31), ubiquitylation (32), prenylation (33), myristoylation (34), SUMOylation (35), palmitoylation (36), different types of glycosylation (N-glycosylation (37), O-glycosylation (38), C-glycosylation (39) and S-glycosylation (40)), phosphoglycosylation (41) and glycosylphosphatidylinositol (GPI anchored) (42). For each PTM, target residue(s) and the organism in which the related PTM was discovered for the first time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illustration of the 10 most studied PTMs including Phosphorylation (A), Acetylation (B), Ubiquitylation (C), Methylation (D), N-glycosylation (E), O-glycosylation (F), SUMOylation (G), S-palmitoylation (H), N-myristoylation (I), Prenylation (J), and Sulfation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Involvement of PTMs in diseases and biological processes. (A). Tripartite network of PTM involvement in diseases and biological processes for the 10 major PTMs. (B) The degree of the biological processes with degree ≥3 in the tripartite network. (C) The degree of the diseases with degree ≥2 in the tripartite network. (D) Involvement of PTMs in disease and biological processes.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Bubble chart for PTM databases. The chart was drawn based on three parameters for the databases: the number of stored modified proteins, the number of modified sites and the number of covered PTM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schematic flowchart to show how a predictor works for PTM prediction. (A) Data collection and dataset creation. (B) Feature selection. (C) Creating training and testing models. (D) Evaluation of the performance of the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Online PTM prediction tools. The values of five important performance assessment measures have been extracted from the related publications: specificity (SP), sensitivity (SN), accuracy (ACC), Matthews’s correlation coefficient (MCC) and area under the ROC curve (AUC).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39AB0-0808-4BE1-8741-B2A7594575E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b0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Summarized information of major PTMs (24 PTMs with more than 80 experimentally verified reported modified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76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PTM discovery timeline for 10 major PTMs: phosphorylation (28), methylation (29), sulfation (30),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449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illustration of the 10 most studied PTMs including Phosphorylation (A), Acetylation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191000" y="1371600"/>
            <a:ext cx="7643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Involvement of PTMs in diseases and biological processes. (A). Tripartite network of PTM involvement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570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Bubble chart for PTM databases. The chart was drawn based on three parameters for the databases: the number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825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schematic flowchart to show how a predictor works for PTM prediction. (A) Data collection and dataset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80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baab012, </a:t>
            </a:r>
            <a:r>
              <a:rPr lang="en-US" altLang="en-US" sz="1000">
                <a:solidFill>
                  <a:srgbClr val="333333"/>
                </a:solidFill>
                <a:hlinkClick r:id="rId3"/>
              </a:rPr>
              <a:t>https://doi.org/10.1093/database/baab012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Online PTM prediction tools. The values of five important performance assessment measures have been extracted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19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Summarized information of major PTMs (24 PTMs with more than 80 experimentally verified reported modified ...</vt:lpstr>
      <vt:lpstr>Figure 2. Schematic PTM discovery timeline for 10 major PTMs: phosphorylation (28), methylation (29), sulfation (30), ...</vt:lpstr>
      <vt:lpstr>Figure 3. Schematic illustration of the 10 most studied PTMs including Phosphorylation (A), Acetylation (B), ...</vt:lpstr>
      <vt:lpstr>Figure 4. Involvement of PTMs in diseases and biological processes. (A). Tripartite network of PTM involvement in ...</vt:lpstr>
      <vt:lpstr>Figure 5. Bubble chart for PTM databases. The chart was drawn based on three parameters for the databases: the number ...</vt:lpstr>
      <vt:lpstr>Figure 6. A schematic flowchart to show how a predictor works for PTM prediction. (A) Data collection and dataset ...</vt:lpstr>
      <vt:lpstr>Figure 7. Online PTM prediction tools. The values of five important performance assessment measures have been extracted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2024-05-19T15:40:28Z</dcterms:modified>
</cp:coreProperties>
</file>