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EEAB4C-F0AA-4A83-8441-26E123BD7B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DAA1F-364D-4013-AE7B-7E8FCA5176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Flowchart of the mAML pipeline. At least two files indicated at the beginning of the pipeline should be provided. Operation steps before training are indicated in the blue inverse-trapezoids.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E4B8CE-8081-4600-AAA0-33B18D0B380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task submission page of the mAML server. The left column displays the settings for each step, and the right column shows the real-time feedback of the parameter settings.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E4B8CE-8081-4600-AAA0-33B18D0B380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interaction diagram for the performance of all the candidate models. The users can screen the candidate models by the scalers, classifiers, mean training score, mean test score and standard test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E4B8CE-8081-4600-AAA0-33B18D0B380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Visualizations for the optimized model: the heatmap for confusing matrix (A), the classification report (B), ROC curve (C) and the histogram for top features (D, default: 20). Note that, in the case of tree-based models, the feature importance will be provided instead of the feature’s coefficient in the histogram.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E4B8CE-8081-4600-AAA0-33B18D0B380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web server interface for the users to reuse the existing model or upload a previously trained model to make predictions.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E4B8CE-8081-4600-AAA0-33B18D0B380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performance comparison of the mAML proposed models against the baseline (A). The labels are connected abbreviations with an underline between the name of the database and the metric used in the original study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E4B8CE-8081-4600-AAA0-33B18D0B380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Framework of the GMrepo ML repository construction. Operation steps are indicated in the blue inverse-trapezoids. Files with names in bold are all contained in the repository, and they can be retrieved from the ‘Metagenomics data’ page of the server or from the GitHub.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E4B8CE-8081-4600-AAA0-33B18D0B3800}"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5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5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5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5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50"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050"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baaa050, </a:t>
            </a:r>
            <a:r>
              <a:rPr lang="en-US" altLang="en-US" sz="1000">
                <a:solidFill>
                  <a:srgbClr val="333333"/>
                </a:solidFill>
                <a:hlinkClick r:id="rId3"/>
              </a:rPr>
              <a:t>https://doi.org/10.1093/database/baaa050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Flowchart of the mAML pipeline. At least two files indicated at the beginning of the pipeline should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366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baaa050, </a:t>
            </a:r>
            <a:r>
              <a:rPr lang="en-US" altLang="en-US" sz="1000">
                <a:solidFill>
                  <a:srgbClr val="333333"/>
                </a:solidFill>
                <a:hlinkClick r:id="rId3"/>
              </a:rPr>
              <a:t>https://doi.org/10.1093/database/baaa050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task submission page of the mAML server. The left column displays the settings for each step,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46500" y="1371600"/>
            <a:ext cx="16611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baaa050, </a:t>
            </a:r>
            <a:r>
              <a:rPr lang="en-US" altLang="en-US" sz="1000">
                <a:solidFill>
                  <a:srgbClr val="333333"/>
                </a:solidFill>
                <a:hlinkClick r:id="rId3"/>
              </a:rPr>
              <a:t>https://doi.org/10.1093/database/baaa050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interaction diagram for the performance of all the candidate models. The users can screen the candidate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489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baaa050, </a:t>
            </a:r>
            <a:r>
              <a:rPr lang="en-US" altLang="en-US" sz="1000">
                <a:solidFill>
                  <a:srgbClr val="333333"/>
                </a:solidFill>
                <a:hlinkClick r:id="rId3"/>
              </a:rPr>
              <a:t>https://doi.org/10.1093/database/baaa050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Visualizations for the optimized model: the heatmap for confusing matrix (A), the classification report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554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baaa050, </a:t>
            </a:r>
            <a:r>
              <a:rPr lang="en-US" altLang="en-US" sz="1000">
                <a:solidFill>
                  <a:srgbClr val="333333"/>
                </a:solidFill>
                <a:hlinkClick r:id="rId3"/>
              </a:rPr>
              <a:t>https://doi.org/10.1093/database/baaa050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web server interface for the users to reuse the existing model or upload a previously trained model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6306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baaa050, </a:t>
            </a:r>
            <a:r>
              <a:rPr lang="en-US" altLang="en-US" sz="1000">
                <a:solidFill>
                  <a:srgbClr val="333333"/>
                </a:solidFill>
                <a:hlinkClick r:id="rId3"/>
              </a:rPr>
              <a:t>https://doi.org/10.1093/database/baaa050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performance comparison of the mAML proposed models against the baseline (A). The labels are connected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3177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baaa050, </a:t>
            </a:r>
            <a:r>
              <a:rPr lang="en-US" altLang="en-US" sz="1000">
                <a:solidFill>
                  <a:srgbClr val="333333"/>
                </a:solidFill>
                <a:hlinkClick r:id="rId3"/>
              </a:rPr>
              <a:t>https://doi.org/10.1093/database/baaa050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Framework of the GMrepo ML repository construction. Operation steps are indicated in the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109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Flowchart of the mAML pipeline. At least two files indicated at the beginning of the pipeline should be ...</vt:lpstr>
      <vt:lpstr>Figure 2 The task submission page of the mAML server. The left column displays the settings for each step, and the ...</vt:lpstr>
      <vt:lpstr>Figure 3 The interaction diagram for the performance of all the candidate models. The users can screen the candidate ...</vt:lpstr>
      <vt:lpstr>Figure 4 Visualizations for the optimized model: the heatmap for confusing matrix (A), the classification report (B), ...</vt:lpstr>
      <vt:lpstr>Figure 5 The web server interface for the users to reuse the existing model or upload a previously trained model to ...</vt:lpstr>
      <vt:lpstr>Figure 6 The performance comparison of the mAML proposed models against the baseline (A). The labels are connected ...</vt:lpstr>
      <vt:lpstr>Figure 7 Framework of the GMrepo ML repository construction. Operation steps are indicated in the blue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2024-05-19T13:57:41Z</dcterms:modified>
</cp:coreProperties>
</file>