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B2712-9416-412B-ACB1-C3226DAB93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777050-0D4C-4A0A-869C-CC90D3EBC9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search pages of DDPD: (A) On the home page, users can conduct simple search via drug name, DDPD ID or CAS number. (B, C, D) On the search page, users can perform more advanced searches via one or more drug property values, SMILES or structure. (D) In Structure Search tab, users can draw chemical structures using the developed drawing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997F2-B0A7-4C6A-B9B0-138DC07F6F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Detailed information page of a drug example. Users can view detailed information of the selected drug, including basic information, physicochemical properties, pharmacokinetic and toxicokinetic properties, as well as maximum dosages. A radar chart which displays the values of all the properties of the selected drug is shown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997F2-B0A7-4C6A-B9B0-138DC07F6FE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Statistics page of DDPD. (A) Barplot shows the number of properties per drug. (B) Property value statistics such as histogram for log P is provided. Log P of all drugs in our database is to some degree normally distributed with a median of 2.2 (normality test P-value = 0.034).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997F2-B0A7-4C6A-B9B0-138DC07F6FE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tools of DDPD. Using the Drug Property Concentration Analysis tab of the Analysis page, users can query a list of drugs via DDPD ID and visualize the property value distribution of the query list via violin plots. The blue violin plots represent the property value distribution of all the approved drugs in our database. The orange plots represent the distribution of the queried compounds. For the queried drugs for caco-2 permeability, only one data entry is found, therefore, one orange dot is shown. Additionally, the pvalues of the selected statistical tests are calculated and listed in the respective columns.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997F2-B0A7-4C6A-B9B0-138DC07F6FE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Case studies. (A) Case study 1. Radar chart for properties of esmolol. Property values related to maximum dosage and clearance are shown to be at the maximums of the corresponding ranges. (B, C, D, E). Case Study 2. Drugs with log P value greater than 4 are selected as the sample group; as shown, property value distributions for these drugs (orange plots) are significantly different from those of all approved small molecule drugs (blue plots): (B) Volume of distribution is significantly higher for the sample group (median 3.4 &gt; 0.85, P-value = 3.1e–11); (C) Protein binding is significantly higher for the sample group (median 97 &gt; 85, P-value = 9.8e-21); (D) Log S is significantly lower for the sample group (median −4.39 &lt; −3.03, P-value= 1.6e-7); and (E) bioavailability is significantly lower for the sample group (median 50  6.04, P-value = 0.0003). All P-values are calculated using Mann–Whitney U Test performed by the developed analysis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997F2-B0A7-4C6A-B9B0-138DC07F6FE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8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8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8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baab083, </a:t>
            </a:r>
            <a:r>
              <a:rPr lang="en-US" altLang="en-US" sz="1000">
                <a:solidFill>
                  <a:srgbClr val="333333"/>
                </a:solidFill>
                <a:hlinkClick r:id="rId3"/>
              </a:rPr>
              <a:t>https://doi.org/10.1093/database/baab083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search pages of DDPD: (A) On the home page, users can conduct simple search via drug name, DDPD ID or CAS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8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baab083, </a:t>
            </a:r>
            <a:r>
              <a:rPr lang="en-US" altLang="en-US" sz="1000">
                <a:solidFill>
                  <a:srgbClr val="333333"/>
                </a:solidFill>
                <a:hlinkClick r:id="rId3"/>
              </a:rPr>
              <a:t>https://doi.org/10.1093/database/baab083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Detailed information page of a drug example. Users can view detailed information of the selected drug,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0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baab083, </a:t>
            </a:r>
            <a:r>
              <a:rPr lang="en-US" altLang="en-US" sz="1000">
                <a:solidFill>
                  <a:srgbClr val="333333"/>
                </a:solidFill>
                <a:hlinkClick r:id="rId3"/>
              </a:rPr>
              <a:t>https://doi.org/10.1093/database/baab083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Statistics page of DDPD. (A) Barplot shows the number of properties per drug. (B) Property value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486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baab083, </a:t>
            </a:r>
            <a:r>
              <a:rPr lang="en-US" altLang="en-US" sz="1000">
                <a:solidFill>
                  <a:srgbClr val="333333"/>
                </a:solidFill>
                <a:hlinkClick r:id="rId3"/>
              </a:rPr>
              <a:t>https://doi.org/10.1093/database/baab083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tools of DDPD. Using the Drug Property Concentration Analysis tab of the Analysis page, users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57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baab083, </a:t>
            </a:r>
            <a:r>
              <a:rPr lang="en-US" altLang="en-US" sz="1000">
                <a:solidFill>
                  <a:srgbClr val="333333"/>
                </a:solidFill>
                <a:hlinkClick r:id="rId3"/>
              </a:rPr>
              <a:t>https://doi.org/10.1093/database/baab083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Case studies. (A) Case study 1. Radar chart for properties of esmolol. Property values related to maximum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81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search pages of DDPD: (A) On the home page, users can conduct simple search via drug name, DDPD ID or CAS ...</vt:lpstr>
      <vt:lpstr>Figure 2. Detailed information page of a drug example. Users can view detailed information of the selected drug, ...</vt:lpstr>
      <vt:lpstr>Figure 3. Statistics page of DDPD. (A) Barplot shows the number of properties per drug. (B) Property value statistics ...</vt:lpstr>
      <vt:lpstr>Figure 4. Analysis tools of DDPD. Using the Drug Property Concentration Analysis tab of the Analysis page, users can ...</vt:lpstr>
      <vt:lpstr>Figure 5. Case studies. (A) Case study 1. Radar chart for properties of esmolol. Property values related to maximum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2024-05-03T08:02:10Z</dcterms:modified>
</cp:coreProperties>
</file>